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Lst>
  <p:notesMasterIdLst>
    <p:notesMasterId r:id="rId26"/>
  </p:notesMasterIdLst>
  <p:handoutMasterIdLst>
    <p:handoutMasterId r:id="rId27"/>
  </p:handoutMasterIdLst>
  <p:sldIdLst>
    <p:sldId id="315" r:id="rId2"/>
    <p:sldId id="372" r:id="rId3"/>
    <p:sldId id="373" r:id="rId4"/>
    <p:sldId id="360" r:id="rId5"/>
    <p:sldId id="374" r:id="rId6"/>
    <p:sldId id="362" r:id="rId7"/>
    <p:sldId id="325" r:id="rId8"/>
    <p:sldId id="363" r:id="rId9"/>
    <p:sldId id="357" r:id="rId10"/>
    <p:sldId id="350" r:id="rId11"/>
    <p:sldId id="328" r:id="rId12"/>
    <p:sldId id="332" r:id="rId13"/>
    <p:sldId id="337" r:id="rId14"/>
    <p:sldId id="339" r:id="rId15"/>
    <p:sldId id="388" r:id="rId16"/>
    <p:sldId id="383" r:id="rId17"/>
    <p:sldId id="389" r:id="rId18"/>
    <p:sldId id="382" r:id="rId19"/>
    <p:sldId id="380" r:id="rId20"/>
    <p:sldId id="381" r:id="rId21"/>
    <p:sldId id="395" r:id="rId22"/>
    <p:sldId id="392" r:id="rId23"/>
    <p:sldId id="375" r:id="rId24"/>
    <p:sldId id="394" r:id="rId2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anna Schuler (Bookey Consulting)" initials="DLS" lastIdx="2" clrIdx="0"/>
  <p:cmAuthor id="1" name="Wenwen" initials="WW" lastIdx="1" clrIdx="1"/>
  <p:cmAuthor id="2" name="Alan Meeus" initials="AM"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6A3"/>
    <a:srgbClr val="D13FA0"/>
    <a:srgbClr val="C02E8F"/>
    <a:srgbClr val="B72172"/>
    <a:srgbClr val="FFFFFF"/>
    <a:srgbClr val="000000"/>
    <a:srgbClr val="44C8F5"/>
    <a:srgbClr val="8CC63F"/>
    <a:srgbClr val="701997"/>
    <a:srgbClr val="9521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6" autoAdjust="0"/>
    <p:restoredTop sz="88402" autoAdjust="0"/>
  </p:normalViewPr>
  <p:slideViewPr>
    <p:cSldViewPr snapToGrid="0">
      <p:cViewPr>
        <p:scale>
          <a:sx n="70" d="100"/>
          <a:sy n="70" d="100"/>
        </p:scale>
        <p:origin x="-360" y="-72"/>
      </p:cViewPr>
      <p:guideLst>
        <p:guide orient="horz" pos="144"/>
        <p:guide orient="horz" pos="622"/>
        <p:guide orient="horz" pos="816"/>
        <p:guide orient="horz" pos="2175"/>
        <p:guide orient="horz" pos="4176"/>
        <p:guide orient="horz" pos="1019"/>
        <p:guide orient="horz" pos="1981"/>
        <p:guide pos="3839"/>
        <p:guide pos="320"/>
        <p:guide pos="613"/>
        <p:guide pos="7358"/>
        <p:guide pos="1940"/>
        <p:guide pos="7063"/>
      </p:guideLst>
    </p:cSldViewPr>
  </p:slid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Tech Ed North America 2010</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3/31/2011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37252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 Ed North America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3/31/2011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91025808"/>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33309" indent="-233309" defTabSz="933237">
              <a:spcBef>
                <a:spcPts val="1225"/>
              </a:spcBef>
              <a:spcAft>
                <a:spcPts val="306"/>
              </a:spcAft>
              <a:defRPr/>
            </a:pPr>
            <a:endParaRPr lang="en-US" dirty="0"/>
          </a:p>
        </p:txBody>
      </p:sp>
      <p:sp>
        <p:nvSpPr>
          <p:cNvPr id="4" name="Slide Number Placeholder 3"/>
          <p:cNvSpPr>
            <a:spLocks noGrp="1"/>
          </p:cNvSpPr>
          <p:nvPr>
            <p:ph type="sldNum" sz="quarter" idx="10"/>
          </p:nvPr>
        </p:nvSpPr>
        <p:spPr/>
        <p:txBody>
          <a:bodyPr/>
          <a:lstStyle/>
          <a:p>
            <a:fld id="{0CA0CC17-FC20-40C7-9433-933A8C819787}"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a:p>
        </p:txBody>
      </p:sp>
      <p:sp>
        <p:nvSpPr>
          <p:cNvPr id="5" name="Date Placeholder 4"/>
          <p:cNvSpPr>
            <a:spLocks noGrp="1"/>
          </p:cNvSpPr>
          <p:nvPr>
            <p:ph type="dt" idx="11"/>
          </p:nvPr>
        </p:nvSpPr>
        <p:spPr/>
        <p:txBody>
          <a:bodyPr/>
          <a:lstStyle/>
          <a:p>
            <a:fld id="{C5BBB5DE-F9B9-485E-B8CA-57DDC5ABA486}" type="datetime2">
              <a:rPr lang="en-US" smtClean="0"/>
              <a:pPr/>
              <a:t>Thursday, March 31, 2011</a:t>
            </a:fld>
            <a:endParaRPr lang="en-US"/>
          </a:p>
        </p:txBody>
      </p:sp>
      <p:sp>
        <p:nvSpPr>
          <p:cNvPr id="6" name="Footer Placeholder 5"/>
          <p:cNvSpPr>
            <a:spLocks noGrp="1"/>
          </p:cNvSpPr>
          <p:nvPr>
            <p:ph type="ftr" sz="quarter" idx="12"/>
          </p:nvPr>
        </p:nvSpPr>
        <p:spPr/>
        <p:txBody>
          <a:bodyPr/>
          <a:lstStyle/>
          <a:p>
            <a:r>
              <a:rPr lang="en-US" smtClean="0"/>
              <a:t>Microsoft Confidential</a:t>
            </a:r>
            <a:endParaRPr lang="en-US"/>
          </a:p>
        </p:txBody>
      </p:sp>
      <p:sp>
        <p:nvSpPr>
          <p:cNvPr id="7" name="Slide Number Placeholder 6"/>
          <p:cNvSpPr>
            <a:spLocks noGrp="1"/>
          </p:cNvSpPr>
          <p:nvPr>
            <p:ph type="sldNum" sz="quarter" idx="13"/>
          </p:nvPr>
        </p:nvSpPr>
        <p:spPr/>
        <p:txBody>
          <a:bodyPr/>
          <a:lstStyle/>
          <a:p>
            <a:fld id="{26921066-999A-4F94-8750-23B55137A9B0}" type="slidenum">
              <a:rPr lang="en-US" smtClean="0"/>
              <a:pPr/>
              <a:t>12</a:t>
            </a:fld>
            <a:endParaRPr lang="en-US"/>
          </a:p>
        </p:txBody>
      </p:sp>
    </p:spTree>
    <p:extLst>
      <p:ext uri="{BB962C8B-B14F-4D97-AF65-F5344CB8AC3E}">
        <p14:creationId xmlns:p14="http://schemas.microsoft.com/office/powerpoint/2010/main" val="4181399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a:p>
        </p:txBody>
      </p:sp>
      <p:sp>
        <p:nvSpPr>
          <p:cNvPr id="5" name="Date Placeholder 4"/>
          <p:cNvSpPr>
            <a:spLocks noGrp="1"/>
          </p:cNvSpPr>
          <p:nvPr>
            <p:ph type="dt" idx="11"/>
          </p:nvPr>
        </p:nvSpPr>
        <p:spPr/>
        <p:txBody>
          <a:bodyPr/>
          <a:lstStyle/>
          <a:p>
            <a:fld id="{C5BBB5DE-F9B9-485E-B8CA-57DDC5ABA486}" type="datetime2">
              <a:rPr lang="en-US" smtClean="0"/>
              <a:pPr/>
              <a:t>Thursday, March 31, 2011</a:t>
            </a:fld>
            <a:endParaRPr lang="en-US"/>
          </a:p>
        </p:txBody>
      </p:sp>
      <p:sp>
        <p:nvSpPr>
          <p:cNvPr id="6" name="Footer Placeholder 5"/>
          <p:cNvSpPr>
            <a:spLocks noGrp="1"/>
          </p:cNvSpPr>
          <p:nvPr>
            <p:ph type="ftr" sz="quarter" idx="12"/>
          </p:nvPr>
        </p:nvSpPr>
        <p:spPr/>
        <p:txBody>
          <a:bodyPr/>
          <a:lstStyle/>
          <a:p>
            <a:r>
              <a:rPr lang="en-US" smtClean="0"/>
              <a:t>Microsoft Confidential</a:t>
            </a:r>
            <a:endParaRPr lang="en-US"/>
          </a:p>
        </p:txBody>
      </p:sp>
      <p:sp>
        <p:nvSpPr>
          <p:cNvPr id="7" name="Slide Number Placeholder 6"/>
          <p:cNvSpPr>
            <a:spLocks noGrp="1"/>
          </p:cNvSpPr>
          <p:nvPr>
            <p:ph type="sldNum" sz="quarter" idx="13"/>
          </p:nvPr>
        </p:nvSpPr>
        <p:spPr/>
        <p:txBody>
          <a:bodyPr/>
          <a:lstStyle/>
          <a:p>
            <a:fld id="{26921066-999A-4F94-8750-23B55137A9B0}" type="slidenum">
              <a:rPr lang="en-US" smtClean="0"/>
              <a:pPr/>
              <a:t>13</a:t>
            </a:fld>
            <a:endParaRPr lang="en-US"/>
          </a:p>
        </p:txBody>
      </p:sp>
    </p:spTree>
    <p:extLst>
      <p:ext uri="{BB962C8B-B14F-4D97-AF65-F5344CB8AC3E}">
        <p14:creationId xmlns:p14="http://schemas.microsoft.com/office/powerpoint/2010/main" val="1725594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a:p>
        </p:txBody>
      </p:sp>
      <p:sp>
        <p:nvSpPr>
          <p:cNvPr id="5" name="Date Placeholder 4"/>
          <p:cNvSpPr>
            <a:spLocks noGrp="1"/>
          </p:cNvSpPr>
          <p:nvPr>
            <p:ph type="dt" idx="11"/>
          </p:nvPr>
        </p:nvSpPr>
        <p:spPr/>
        <p:txBody>
          <a:bodyPr/>
          <a:lstStyle/>
          <a:p>
            <a:fld id="{C5BBB5DE-F9B9-485E-B8CA-57DDC5ABA486}" type="datetime2">
              <a:rPr lang="en-US" smtClean="0"/>
              <a:pPr/>
              <a:t>Thursday, March 31, 2011</a:t>
            </a:fld>
            <a:endParaRPr lang="en-US"/>
          </a:p>
        </p:txBody>
      </p:sp>
      <p:sp>
        <p:nvSpPr>
          <p:cNvPr id="6" name="Footer Placeholder 5"/>
          <p:cNvSpPr>
            <a:spLocks noGrp="1"/>
          </p:cNvSpPr>
          <p:nvPr>
            <p:ph type="ftr" sz="quarter" idx="12"/>
          </p:nvPr>
        </p:nvSpPr>
        <p:spPr/>
        <p:txBody>
          <a:bodyPr/>
          <a:lstStyle/>
          <a:p>
            <a:r>
              <a:rPr lang="en-US" smtClean="0"/>
              <a:t>Microsoft Confidential</a:t>
            </a:r>
            <a:endParaRPr lang="en-US"/>
          </a:p>
        </p:txBody>
      </p:sp>
      <p:sp>
        <p:nvSpPr>
          <p:cNvPr id="7" name="Slide Number Placeholder 6"/>
          <p:cNvSpPr>
            <a:spLocks noGrp="1"/>
          </p:cNvSpPr>
          <p:nvPr>
            <p:ph type="sldNum" sz="quarter" idx="13"/>
          </p:nvPr>
        </p:nvSpPr>
        <p:spPr/>
        <p:txBody>
          <a:bodyPr/>
          <a:lstStyle/>
          <a:p>
            <a:fld id="{26921066-999A-4F94-8750-23B55137A9B0}" type="slidenum">
              <a:rPr lang="en-US" smtClean="0"/>
              <a:pPr/>
              <a:t>14</a:t>
            </a:fld>
            <a:endParaRPr lang="en-US"/>
          </a:p>
        </p:txBody>
      </p:sp>
    </p:spTree>
    <p:extLst>
      <p:ext uri="{BB962C8B-B14F-4D97-AF65-F5344CB8AC3E}">
        <p14:creationId xmlns:p14="http://schemas.microsoft.com/office/powerpoint/2010/main" val="2003284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EB517995-54C4-48FC-8176-6843EC6F7FBD}" type="datetime1">
              <a:rPr lang="en-US" smtClean="0"/>
              <a:pPr/>
              <a:t>3/31/2011</a:t>
            </a:fld>
            <a:endParaRPr lang="en-US"/>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F598683F-FDB9-475D-9B66-7CE9AAA0F842}" type="slidenum">
              <a:rPr lang="en-US" smtClean="0"/>
              <a:pPr/>
              <a:t>15</a:t>
            </a:fld>
            <a:endParaRPr lang="en-US" dirty="0"/>
          </a:p>
        </p:txBody>
      </p:sp>
      <p:sp>
        <p:nvSpPr>
          <p:cNvPr id="11" name="Header Placeholder 10"/>
          <p:cNvSpPr>
            <a:spLocks noGrp="1"/>
          </p:cNvSpPr>
          <p:nvPr>
            <p:ph type="hdr" sz="quarter" idx="13"/>
          </p:nvPr>
        </p:nvSpPr>
        <p:spPr/>
        <p:txBody>
          <a:bodyPr/>
          <a:lstStyle/>
          <a:p>
            <a:pPr defTabSz="914363"/>
            <a:r>
              <a:rPr lang="en-US" smtClean="0">
                <a:solidFill>
                  <a:prstClr val="black"/>
                </a:solidFill>
              </a:rPr>
              <a:t>Tech Ed North America 2010</a:t>
            </a:r>
            <a:endParaRPr lang="en-US" dirty="0" smtClean="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fontScale="92500"/>
          </a:bodyPr>
          <a:lstStyle/>
          <a:p>
            <a:pPr marL="0" algn="l" defTabSz="914400" rtl="0" eaLnBrk="1" latinLnBrk="0" hangingPunct="1">
              <a:buNone/>
            </a:pP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16</a:t>
            </a:fld>
            <a:endParaRPr lang="en-US"/>
          </a:p>
        </p:txBody>
      </p:sp>
      <p:sp>
        <p:nvSpPr>
          <p:cNvPr id="8" name="Date Placeholder 7"/>
          <p:cNvSpPr>
            <a:spLocks noGrp="1"/>
          </p:cNvSpPr>
          <p:nvPr>
            <p:ph type="dt" idx="14"/>
          </p:nvPr>
        </p:nvSpPr>
        <p:spPr/>
        <p:txBody>
          <a:bodyPr/>
          <a:lstStyle/>
          <a:p>
            <a:fld id="{FD208C29-F44E-48E7-85C5-C295903DFFE5}" type="datetime1">
              <a:rPr lang="en-US" smtClean="0"/>
              <a:pPr/>
              <a:t>3/31/2011</a:t>
            </a:fld>
            <a:endParaRPr lang="en-US"/>
          </a:p>
        </p:txBody>
      </p:sp>
      <p:sp>
        <p:nvSpPr>
          <p:cNvPr id="9" name="Header Placeholder 8"/>
          <p:cNvSpPr>
            <a:spLocks noGrp="1"/>
          </p:cNvSpPr>
          <p:nvPr>
            <p:ph type="hdr" sz="quarter" idx="15"/>
          </p:nvPr>
        </p:nvSpPr>
        <p:spPr/>
        <p:txBody>
          <a:bodyPr/>
          <a:lstStyle/>
          <a:p>
            <a:r>
              <a:rPr lang="en-US" smtClean="0"/>
              <a:t>An Introduction to Developing Applications for Microsoft Silverlight</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2714440C-573D-48AD-A28C-CFA0EA38B89B}" type="datetime1">
              <a:rPr lang="en-US" smtClean="0"/>
              <a:pPr/>
              <a:t>3/31/2011</a:t>
            </a:fld>
            <a:endParaRPr lang="en-US"/>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F598683F-FDB9-475D-9B66-7CE9AAA0F842}" type="slidenum">
              <a:rPr lang="en-US" smtClean="0"/>
              <a:pPr/>
              <a:t>17</a:t>
            </a:fld>
            <a:endParaRPr lang="en-US" dirty="0"/>
          </a:p>
        </p:txBody>
      </p:sp>
      <p:sp>
        <p:nvSpPr>
          <p:cNvPr id="11" name="Header Placeholder 10"/>
          <p:cNvSpPr>
            <a:spLocks noGrp="1"/>
          </p:cNvSpPr>
          <p:nvPr>
            <p:ph type="hdr" sz="quarter" idx="13"/>
          </p:nvPr>
        </p:nvSpPr>
        <p:spPr/>
        <p:txBody>
          <a:bodyPr/>
          <a:lstStyle/>
          <a:p>
            <a:pPr defTabSz="914363"/>
            <a:r>
              <a:rPr lang="en-US" smtClean="0">
                <a:solidFill>
                  <a:prstClr val="black"/>
                </a:solidFill>
              </a:rPr>
              <a:t>Tech Ed North America 2010</a:t>
            </a:r>
            <a:endParaRPr lang="en-US" dirty="0" smtClean="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xfrm>
            <a:off x="382588" y="685800"/>
            <a:ext cx="6092825" cy="3429000"/>
          </a:xfrm>
          <a:ln>
            <a:noFill/>
          </a:ln>
        </p:spPr>
      </p:sp>
      <p:sp>
        <p:nvSpPr>
          <p:cNvPr id="57346" name="Rectangle 3"/>
          <p:cNvSpPr>
            <a:spLocks noGrp="1" noChangeArrowheads="1"/>
          </p:cNvSpPr>
          <p:nvPr>
            <p:ph type="body" idx="1"/>
          </p:nvPr>
        </p:nvSpPr>
        <p:spPr>
          <a:ln/>
        </p:spPr>
        <p:txBody>
          <a:bodyPr/>
          <a:lstStyle/>
          <a:p>
            <a:pPr eaLnBrk="1" hangingPunct="1">
              <a:lnSpc>
                <a:spcPct val="90000"/>
              </a:lnSpc>
              <a:spcBef>
                <a:spcPct val="0"/>
              </a:spcBef>
            </a:pPr>
            <a:endParaRPr lang="en-US" sz="1000">
              <a:latin typeface="Calibri" pitchFamily="34" charset="0"/>
            </a:endParaRPr>
          </a:p>
        </p:txBody>
      </p:sp>
      <p:sp>
        <p:nvSpPr>
          <p:cNvPr id="185348" name="Rectangle 7"/>
          <p:cNvSpPr>
            <a:spLocks noGrp="1" noChangeArrowheads="1"/>
          </p:cNvSpPr>
          <p:nvPr/>
        </p:nvSpPr>
        <p:spPr bwMode="auto">
          <a:xfrm>
            <a:off x="3884613" y="8685213"/>
            <a:ext cx="2971800" cy="457200"/>
          </a:xfrm>
          <a:prstGeom prst="rect">
            <a:avLst/>
          </a:prstGeom>
          <a:noFill/>
          <a:ln w="9525">
            <a:noFill/>
            <a:miter lim="800000"/>
            <a:headEnd/>
            <a:tailEnd/>
          </a:ln>
        </p:spPr>
        <p:txBody>
          <a:bodyPr lIns="91427" tIns="45713" rIns="91427" bIns="45713" anchor="b"/>
          <a:lstStyle/>
          <a:p>
            <a:pPr algn="r"/>
            <a:fld id="{48A7777A-0683-4D27-A53B-04DC076F8C55}" type="slidenum">
              <a:rPr lang="en-US" sz="1200">
                <a:latin typeface="Calibri" pitchFamily="34" charset="0"/>
              </a:rPr>
              <a:pPr algn="r"/>
              <a:t>18</a:t>
            </a:fld>
            <a:endParaRPr lang="en-US" sz="1200">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US" dirty="0" smtClean="0"/>
              <a:t>Tech Ed North America 2010</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3/31/2011 11:01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19</a:t>
            </a:fld>
            <a:endParaRPr lang="en-US" dirty="0"/>
          </a:p>
        </p:txBody>
      </p:sp>
      <p:sp>
        <p:nvSpPr>
          <p:cNvPr id="12" name="Slide Image Placeholder 11"/>
          <p:cNvSpPr>
            <a:spLocks noGrp="1" noRot="1" noChangeAspect="1"/>
          </p:cNvSpPr>
          <p:nvPr>
            <p:ph type="sldImg"/>
          </p:nvPr>
        </p:nvSpPr>
        <p:spPr>
          <a:xfrm>
            <a:off x="382588" y="685800"/>
            <a:ext cx="6092825" cy="3429000"/>
          </a:xfrm>
        </p:spPr>
      </p:sp>
      <p:sp>
        <p:nvSpPr>
          <p:cNvPr id="13" name="Notes Placeholder 12"/>
          <p:cNvSpPr>
            <a:spLocks noGrp="1"/>
          </p:cNvSpPr>
          <p:nvPr>
            <p:ph type="body" idx="1"/>
          </p:nvPr>
        </p:nvSpPr>
        <p:spPr/>
        <p:txBody>
          <a:bodyPr>
            <a:normAutofit/>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US" dirty="0" smtClean="0"/>
              <a:t>Tech Ed North America 2010</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3/31/2011 11:01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20</a:t>
            </a:fld>
            <a:endParaRPr lang="en-US" dirty="0"/>
          </a:p>
        </p:txBody>
      </p:sp>
      <p:sp>
        <p:nvSpPr>
          <p:cNvPr id="12" name="Slide Image Placeholder 11"/>
          <p:cNvSpPr>
            <a:spLocks noGrp="1" noRot="1" noChangeAspect="1"/>
          </p:cNvSpPr>
          <p:nvPr>
            <p:ph type="sldImg"/>
          </p:nvPr>
        </p:nvSpPr>
        <p:spPr>
          <a:xfrm>
            <a:off x="382588" y="685800"/>
            <a:ext cx="6092825" cy="3429000"/>
          </a:xfrm>
        </p:spPr>
      </p:sp>
      <p:sp>
        <p:nvSpPr>
          <p:cNvPr id="13" name="Notes Placeholder 12"/>
          <p:cNvSpPr>
            <a:spLocks noGrp="1"/>
          </p:cNvSpPr>
          <p:nvPr>
            <p:ph type="body" idx="1"/>
          </p:nvPr>
        </p:nvSpPr>
        <p:spPr/>
        <p:txBody>
          <a:bodyPr>
            <a:normAutofit/>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US" dirty="0" smtClean="0"/>
              <a:t>Tech Ed North America 2010</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3/31/2011 11:10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21</a:t>
            </a:fld>
            <a:endParaRPr lang="en-US" dirty="0"/>
          </a:p>
        </p:txBody>
      </p:sp>
      <p:sp>
        <p:nvSpPr>
          <p:cNvPr id="12" name="Slide Image Placeholder 11"/>
          <p:cNvSpPr>
            <a:spLocks noGrp="1" noRot="1" noChangeAspect="1"/>
          </p:cNvSpPr>
          <p:nvPr>
            <p:ph type="sldImg"/>
          </p:nvPr>
        </p:nvSpPr>
        <p:spPr>
          <a:xfrm>
            <a:off x="382588" y="685800"/>
            <a:ext cx="6092825" cy="3429000"/>
          </a:xfrm>
        </p:spPr>
      </p:sp>
      <p:sp>
        <p:nvSpPr>
          <p:cNvPr id="13" name="Notes Placeholder 12"/>
          <p:cNvSpPr>
            <a:spLocks noGrp="1"/>
          </p:cNvSpPr>
          <p:nvPr>
            <p:ph type="body" idx="1"/>
          </p:nvPr>
        </p:nvSpPr>
        <p:spPr/>
        <p:txBody>
          <a:bodyPr>
            <a:norm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4E437D-A326-49C0-8F0C-E545DE8C388F}"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a:endParaRPr lang="en-US" dirty="0"/>
          </a:p>
        </p:txBody>
      </p:sp>
      <p:sp>
        <p:nvSpPr>
          <p:cNvPr id="4" name="Slide Number Placeholder 3"/>
          <p:cNvSpPr>
            <a:spLocks noGrp="1"/>
          </p:cNvSpPr>
          <p:nvPr>
            <p:ph type="sldNum" sz="quarter" idx="10"/>
          </p:nvPr>
        </p:nvSpPr>
        <p:spPr/>
        <p:txBody>
          <a:bodyPr/>
          <a:lstStyle/>
          <a:p>
            <a:fld id="{6DA9524C-3D17-499D-A449-0D3592E6AE18}" type="slidenum">
              <a:rPr lang="en-US" smtClean="0">
                <a:solidFill>
                  <a:prstClr val="black"/>
                </a:solidFill>
              </a:rPr>
              <a:pPr/>
              <a:t>23</a:t>
            </a:fld>
            <a:endParaRPr 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33309" indent="-233309" defTabSz="933237">
              <a:spcBef>
                <a:spcPts val="1225"/>
              </a:spcBef>
              <a:spcAft>
                <a:spcPts val="306"/>
              </a:spcAft>
              <a:defRPr/>
            </a:pPr>
            <a:endParaRPr lang="en-US" dirty="0"/>
          </a:p>
        </p:txBody>
      </p:sp>
      <p:sp>
        <p:nvSpPr>
          <p:cNvPr id="4" name="Slide Number Placeholder 3"/>
          <p:cNvSpPr>
            <a:spLocks noGrp="1"/>
          </p:cNvSpPr>
          <p:nvPr>
            <p:ph type="sldNum" sz="quarter" idx="10"/>
          </p:nvPr>
        </p:nvSpPr>
        <p:spPr/>
        <p:txBody>
          <a:bodyPr/>
          <a:lstStyle/>
          <a:p>
            <a:fld id="{0CA0CC17-FC20-40C7-9433-933A8C819787}" type="slidenum">
              <a:rPr lang="en-US" smtClean="0"/>
              <a:pPr/>
              <a:t>24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Thursday, March 31, 2011</a:t>
            </a:fld>
            <a:endParaRPr lang="en-US" dirty="0"/>
          </a:p>
        </p:txBody>
      </p:sp>
      <p:sp>
        <p:nvSpPr>
          <p:cNvPr id="6" name="Footer Placeholder 5"/>
          <p:cNvSpPr>
            <a:spLocks noGrp="1"/>
          </p:cNvSpPr>
          <p:nvPr>
            <p:ph type="ftr" sz="quarter" idx="12"/>
          </p:nvPr>
        </p:nvSpPr>
        <p:spPr/>
        <p:txBody>
          <a:bodyPr/>
          <a:lstStyle/>
          <a:p>
            <a:r>
              <a:rPr lang="en-US" dirty="0"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a:t>
            </a:fld>
            <a:endParaRPr lang="en-US" dirty="0"/>
          </a:p>
        </p:txBody>
      </p:sp>
    </p:spTree>
    <p:extLst>
      <p:ext uri="{BB962C8B-B14F-4D97-AF65-F5344CB8AC3E}">
        <p14:creationId xmlns:p14="http://schemas.microsoft.com/office/powerpoint/2010/main" val="1365414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Thursday, March 31, 2011</a:t>
            </a:fld>
            <a:endParaRPr lang="en-US" dirty="0"/>
          </a:p>
        </p:txBody>
      </p:sp>
      <p:sp>
        <p:nvSpPr>
          <p:cNvPr id="6" name="Footer Placeholder 5"/>
          <p:cNvSpPr>
            <a:spLocks noGrp="1"/>
          </p:cNvSpPr>
          <p:nvPr>
            <p:ph type="ftr" sz="quarter" idx="12"/>
          </p:nvPr>
        </p:nvSpPr>
        <p:spPr/>
        <p:txBody>
          <a:bodyPr/>
          <a:lstStyle/>
          <a:p>
            <a:r>
              <a:rPr lang="en-US" dirty="0"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a:t>
            </a:fld>
            <a:endParaRPr lang="en-US" dirty="0"/>
          </a:p>
        </p:txBody>
      </p:sp>
    </p:spTree>
    <p:extLst>
      <p:ext uri="{BB962C8B-B14F-4D97-AF65-F5344CB8AC3E}">
        <p14:creationId xmlns:p14="http://schemas.microsoft.com/office/powerpoint/2010/main" val="2226697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pPr marL="107152" lvl="1" indent="0">
              <a:buNone/>
            </a:pPr>
            <a:endParaRPr lang="en-US" dirty="0"/>
          </a:p>
        </p:txBody>
      </p:sp>
      <p:sp>
        <p:nvSpPr>
          <p:cNvPr id="4" name="Slide Number Placeholder 3"/>
          <p:cNvSpPr>
            <a:spLocks noGrp="1"/>
          </p:cNvSpPr>
          <p:nvPr>
            <p:ph type="sldNum" sz="quarter" idx="10"/>
          </p:nvPr>
        </p:nvSpPr>
        <p:spPr/>
        <p:txBody>
          <a:bodyPr/>
          <a:lstStyle/>
          <a:p>
            <a:pPr algn="r" rtl="0"/>
            <a:fld id="{404E437D-A326-49C0-8F0C-E545DE8C388F}" type="slidenum">
              <a:rPr lang="en-US">
                <a:solidFill>
                  <a:prstClr val="black"/>
                </a:solidFill>
                <a:latin typeface="Calibri"/>
              </a:rPr>
              <a:pPr algn="r" rtl="0"/>
              <a:t>6</a:t>
            </a:fld>
            <a:endParaRPr lang="en-US" dirty="0">
              <a:solidFill>
                <a:prstClr val="black"/>
              </a:solidFill>
              <a:latin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a:p>
        </p:txBody>
      </p:sp>
      <p:sp>
        <p:nvSpPr>
          <p:cNvPr id="5" name="Date Placeholder 4"/>
          <p:cNvSpPr>
            <a:spLocks noGrp="1"/>
          </p:cNvSpPr>
          <p:nvPr>
            <p:ph type="dt" idx="11"/>
          </p:nvPr>
        </p:nvSpPr>
        <p:spPr/>
        <p:txBody>
          <a:bodyPr/>
          <a:lstStyle/>
          <a:p>
            <a:fld id="{C5BBB5DE-F9B9-485E-B8CA-57DDC5ABA486}" type="datetime2">
              <a:rPr lang="en-US" smtClean="0"/>
              <a:pPr/>
              <a:t>Thursday, March 31, 2011</a:t>
            </a:fld>
            <a:endParaRPr lang="en-US"/>
          </a:p>
        </p:txBody>
      </p:sp>
      <p:sp>
        <p:nvSpPr>
          <p:cNvPr id="6" name="Footer Placeholder 5"/>
          <p:cNvSpPr>
            <a:spLocks noGrp="1"/>
          </p:cNvSpPr>
          <p:nvPr>
            <p:ph type="ftr" sz="quarter" idx="12"/>
          </p:nvPr>
        </p:nvSpPr>
        <p:spPr/>
        <p:txBody>
          <a:bodyPr/>
          <a:lstStyle/>
          <a:p>
            <a:r>
              <a:rPr lang="en-US" smtClean="0"/>
              <a:t>Microsoft Confidential</a:t>
            </a:r>
            <a:endParaRPr lang="en-US"/>
          </a:p>
        </p:txBody>
      </p:sp>
      <p:sp>
        <p:nvSpPr>
          <p:cNvPr id="7" name="Slide Number Placeholder 6"/>
          <p:cNvSpPr>
            <a:spLocks noGrp="1"/>
          </p:cNvSpPr>
          <p:nvPr>
            <p:ph type="sldNum" sz="quarter" idx="13"/>
          </p:nvPr>
        </p:nvSpPr>
        <p:spPr/>
        <p:txBody>
          <a:bodyPr/>
          <a:lstStyle/>
          <a:p>
            <a:fld id="{26921066-999A-4F94-8750-23B55137A9B0}"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baseline="0" dirty="0" smtClean="0">
              <a:solidFill>
                <a:srgbClr val="FF0000"/>
              </a:solidFill>
            </a:endParaRPr>
          </a:p>
        </p:txBody>
      </p:sp>
      <p:sp>
        <p:nvSpPr>
          <p:cNvPr id="4" name="Header Placeholder 3"/>
          <p:cNvSpPr>
            <a:spLocks noGrp="1"/>
          </p:cNvSpPr>
          <p:nvPr>
            <p:ph type="hdr" sz="quarter" idx="10"/>
          </p:nvPr>
        </p:nvSpPr>
        <p:spPr/>
        <p:txBody>
          <a:bodyPr/>
          <a:lstStyle/>
          <a:p>
            <a:r>
              <a:rPr lang="en-US" smtClean="0"/>
              <a:t>Windows 7 | Presenter Mode</a:t>
            </a:r>
            <a:endParaRPr lang="en-US"/>
          </a:p>
        </p:txBody>
      </p:sp>
      <p:sp>
        <p:nvSpPr>
          <p:cNvPr id="5" name="Date Placeholder 4"/>
          <p:cNvSpPr>
            <a:spLocks noGrp="1"/>
          </p:cNvSpPr>
          <p:nvPr>
            <p:ph type="dt" idx="11"/>
          </p:nvPr>
        </p:nvSpPr>
        <p:spPr/>
        <p:txBody>
          <a:bodyPr/>
          <a:lstStyle/>
          <a:p>
            <a:fld id="{C5BBB5DE-F9B9-485E-B8CA-57DDC5ABA486}" type="datetime2">
              <a:rPr lang="en-US" smtClean="0"/>
              <a:pPr/>
              <a:t>Thursday, March 31, 2011</a:t>
            </a:fld>
            <a:endParaRPr lang="en-US"/>
          </a:p>
        </p:txBody>
      </p:sp>
      <p:sp>
        <p:nvSpPr>
          <p:cNvPr id="6" name="Footer Placeholder 5"/>
          <p:cNvSpPr>
            <a:spLocks noGrp="1"/>
          </p:cNvSpPr>
          <p:nvPr>
            <p:ph type="ftr" sz="quarter" idx="12"/>
          </p:nvPr>
        </p:nvSpPr>
        <p:spPr/>
        <p:txBody>
          <a:bodyPr/>
          <a:lstStyle/>
          <a:p>
            <a:r>
              <a:rPr lang="en-US" smtClean="0"/>
              <a:t>Microsoft Confidential</a:t>
            </a:r>
            <a:endParaRPr lang="en-US"/>
          </a:p>
        </p:txBody>
      </p:sp>
      <p:sp>
        <p:nvSpPr>
          <p:cNvPr id="7" name="Slide Number Placeholder 6"/>
          <p:cNvSpPr>
            <a:spLocks noGrp="1"/>
          </p:cNvSpPr>
          <p:nvPr>
            <p:ph type="sldNum" sz="quarter" idx="13"/>
          </p:nvPr>
        </p:nvSpPr>
        <p:spPr/>
        <p:txBody>
          <a:bodyPr/>
          <a:lstStyle/>
          <a:p>
            <a:fld id="{26921066-999A-4F94-8750-23B55137A9B0}"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a:p>
        </p:txBody>
      </p:sp>
      <p:sp>
        <p:nvSpPr>
          <p:cNvPr id="5" name="Date Placeholder 4"/>
          <p:cNvSpPr>
            <a:spLocks noGrp="1"/>
          </p:cNvSpPr>
          <p:nvPr>
            <p:ph type="dt" idx="11"/>
          </p:nvPr>
        </p:nvSpPr>
        <p:spPr/>
        <p:txBody>
          <a:bodyPr/>
          <a:lstStyle/>
          <a:p>
            <a:fld id="{C5BBB5DE-F9B9-485E-B8CA-57DDC5ABA486}" type="datetime2">
              <a:rPr lang="en-US" smtClean="0"/>
              <a:pPr/>
              <a:t>Thursday, March 31, 2011</a:t>
            </a:fld>
            <a:endParaRPr lang="en-US"/>
          </a:p>
        </p:txBody>
      </p:sp>
      <p:sp>
        <p:nvSpPr>
          <p:cNvPr id="6" name="Footer Placeholder 5"/>
          <p:cNvSpPr>
            <a:spLocks noGrp="1"/>
          </p:cNvSpPr>
          <p:nvPr>
            <p:ph type="ftr" sz="quarter" idx="12"/>
          </p:nvPr>
        </p:nvSpPr>
        <p:spPr/>
        <p:txBody>
          <a:bodyPr/>
          <a:lstStyle/>
          <a:p>
            <a:r>
              <a:rPr lang="en-US" smtClean="0"/>
              <a:t>Microsoft Confidential</a:t>
            </a:r>
            <a:endParaRPr lang="en-US"/>
          </a:p>
        </p:txBody>
      </p:sp>
      <p:sp>
        <p:nvSpPr>
          <p:cNvPr id="7" name="Slide Number Placeholder 6"/>
          <p:cNvSpPr>
            <a:spLocks noGrp="1"/>
          </p:cNvSpPr>
          <p:nvPr>
            <p:ph type="sldNum" sz="quarter" idx="13"/>
          </p:nvPr>
        </p:nvSpPr>
        <p:spPr/>
        <p:txBody>
          <a:bodyPr/>
          <a:lstStyle/>
          <a:p>
            <a:fld id="{26921066-999A-4F94-8750-23B55137A9B0}" type="slidenum">
              <a:rPr lang="en-US" smtClean="0"/>
              <a:pPr/>
              <a:t>9</a:t>
            </a:fld>
            <a:endParaRPr lang="en-US"/>
          </a:p>
        </p:txBody>
      </p:sp>
    </p:spTree>
    <p:extLst>
      <p:ext uri="{BB962C8B-B14F-4D97-AF65-F5344CB8AC3E}">
        <p14:creationId xmlns:p14="http://schemas.microsoft.com/office/powerpoint/2010/main" val="2195766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a:p>
        </p:txBody>
      </p:sp>
      <p:sp>
        <p:nvSpPr>
          <p:cNvPr id="5" name="Date Placeholder 4"/>
          <p:cNvSpPr>
            <a:spLocks noGrp="1"/>
          </p:cNvSpPr>
          <p:nvPr>
            <p:ph type="dt" idx="11"/>
          </p:nvPr>
        </p:nvSpPr>
        <p:spPr/>
        <p:txBody>
          <a:bodyPr/>
          <a:lstStyle/>
          <a:p>
            <a:fld id="{C5BBB5DE-F9B9-485E-B8CA-57DDC5ABA486}" type="datetime2">
              <a:rPr lang="en-US" smtClean="0"/>
              <a:pPr/>
              <a:t>Thursday, March 31, 2011</a:t>
            </a:fld>
            <a:endParaRPr lang="en-US"/>
          </a:p>
        </p:txBody>
      </p:sp>
      <p:sp>
        <p:nvSpPr>
          <p:cNvPr id="6" name="Footer Placeholder 5"/>
          <p:cNvSpPr>
            <a:spLocks noGrp="1"/>
          </p:cNvSpPr>
          <p:nvPr>
            <p:ph type="ftr" sz="quarter" idx="12"/>
          </p:nvPr>
        </p:nvSpPr>
        <p:spPr/>
        <p:txBody>
          <a:bodyPr/>
          <a:lstStyle/>
          <a:p>
            <a:r>
              <a:rPr lang="en-US" smtClean="0"/>
              <a:t>Microsoft Confidential</a:t>
            </a:r>
            <a:endParaRPr lang="en-US"/>
          </a:p>
        </p:txBody>
      </p:sp>
      <p:sp>
        <p:nvSpPr>
          <p:cNvPr id="7" name="Slide Number Placeholder 6"/>
          <p:cNvSpPr>
            <a:spLocks noGrp="1"/>
          </p:cNvSpPr>
          <p:nvPr>
            <p:ph type="sldNum" sz="quarter" idx="13"/>
          </p:nvPr>
        </p:nvSpPr>
        <p:spPr/>
        <p:txBody>
          <a:bodyPr/>
          <a:lstStyle/>
          <a:p>
            <a:fld id="{26921066-999A-4F94-8750-23B55137A9B0}" type="slidenum">
              <a:rPr lang="en-US" smtClean="0"/>
              <a:pPr/>
              <a:t>11</a:t>
            </a:fld>
            <a:endParaRPr lang="en-US"/>
          </a:p>
        </p:txBody>
      </p:sp>
    </p:spTree>
    <p:extLst>
      <p:ext uri="{BB962C8B-B14F-4D97-AF65-F5344CB8AC3E}">
        <p14:creationId xmlns:p14="http://schemas.microsoft.com/office/powerpoint/2010/main" val="1689184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bwMode="black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87726" y="989013"/>
            <a:ext cx="8124787" cy="1020789"/>
          </a:xfrm>
        </p:spPr>
        <p:txBody>
          <a:bodyPr anchor="b">
            <a:noAutofit/>
          </a:bodyPr>
          <a:lstStyle>
            <a:lvl1pPr algn="l">
              <a:lnSpc>
                <a:spcPct val="90000"/>
              </a:lnSpc>
              <a:defRPr sz="4000" spc="-150" baseline="0"/>
            </a:lvl1pPr>
          </a:lstStyle>
          <a:p>
            <a:r>
              <a:rPr lang="en-US" smtClean="0"/>
              <a:t>Click to edit Master title style</a:t>
            </a:r>
            <a:endParaRPr lang="en-US" dirty="0"/>
          </a:p>
        </p:txBody>
      </p:sp>
      <p:sp>
        <p:nvSpPr>
          <p:cNvPr id="3" name="Subtitle 2"/>
          <p:cNvSpPr>
            <a:spLocks noGrp="1"/>
          </p:cNvSpPr>
          <p:nvPr>
            <p:ph type="subTitle" idx="1"/>
          </p:nvPr>
        </p:nvSpPr>
        <p:spPr>
          <a:xfrm>
            <a:off x="3087726" y="2030327"/>
            <a:ext cx="8124788" cy="461665"/>
          </a:xfrm>
        </p:spPr>
        <p:txBody>
          <a:bodyPr vert="horz" wrap="square" lIns="0" tIns="0" rIns="0" bIns="0" rtlCol="0">
            <a:noAutofit/>
          </a:bodyPr>
          <a:lstStyle>
            <a:lvl1pPr marL="0" indent="0" algn="l" defTabSz="914363" rtl="0" eaLnBrk="1" latinLnBrk="0" hangingPunct="1">
              <a:lnSpc>
                <a:spcPct val="100000"/>
              </a:lnSpc>
              <a:spcBef>
                <a:spcPts val="0"/>
              </a:spcBef>
              <a:buSzPct val="100000"/>
              <a:buFontTx/>
              <a:buNone/>
              <a:defRPr lang="en-US" sz="2800" kern="1200" dirty="0">
                <a:solidFill>
                  <a:schemeClr val="accent4">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black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Tech.Ed logo.png"/>
          <p:cNvPicPr>
            <a:picLocks noChangeAspect="1"/>
          </p:cNvPicPr>
          <p:nvPr userDrawn="1"/>
        </p:nvPicPr>
        <p:blipFill>
          <a:blip r:embed="rId3" cstate="screen"/>
          <a:stretch>
            <a:fillRect/>
          </a:stretch>
        </p:blipFill>
        <p:spPr>
          <a:xfrm>
            <a:off x="858321" y="504759"/>
            <a:ext cx="3688868" cy="1584272"/>
          </a:xfrm>
          <a:prstGeom prst="rect">
            <a:avLst/>
          </a:prstGeom>
          <a:noFill/>
          <a:ln>
            <a:noFill/>
          </a:ln>
        </p:spPr>
      </p:pic>
      <p:sp>
        <p:nvSpPr>
          <p:cNvPr id="3" name="TextBox 2"/>
          <p:cNvSpPr txBox="1"/>
          <p:nvPr userDrawn="1"/>
        </p:nvSpPr>
        <p:spPr>
          <a:xfrm>
            <a:off x="861620" y="2383217"/>
            <a:ext cx="6668733" cy="353943"/>
          </a:xfrm>
          <a:prstGeom prst="rect">
            <a:avLst/>
          </a:prstGeom>
          <a:noFill/>
        </p:spPr>
        <p:txBody>
          <a:bodyPr wrap="square" rtlCol="0">
            <a:spAutoFit/>
          </a:bodyPr>
          <a:lstStyle/>
          <a:p>
            <a:r>
              <a:rPr lang="en-US" sz="1700" spc="-30" dirty="0" smtClean="0">
                <a:gradFill>
                  <a:gsLst>
                    <a:gs pos="0">
                      <a:schemeClr val="tx1"/>
                    </a:gs>
                    <a:gs pos="100000">
                      <a:schemeClr val="tx1"/>
                    </a:gs>
                  </a:gsLst>
                  <a:lin ang="5400000" scaled="0"/>
                </a:gradFill>
                <a:latin typeface="+mj-lt"/>
              </a:rPr>
              <a:t>JUNE 7-10, 2010 | NEW ORLEANS,</a:t>
            </a:r>
            <a:r>
              <a:rPr lang="en-US" sz="1700" spc="-30" baseline="0" dirty="0" smtClean="0">
                <a:gradFill>
                  <a:gsLst>
                    <a:gs pos="0">
                      <a:schemeClr val="tx1"/>
                    </a:gs>
                    <a:gs pos="100000">
                      <a:schemeClr val="tx1"/>
                    </a:gs>
                  </a:gsLst>
                  <a:lin ang="5400000" scaled="0"/>
                </a:gradFill>
                <a:latin typeface="+mj-lt"/>
              </a:rPr>
              <a:t> LA</a:t>
            </a:r>
            <a:endParaRPr lang="en-US" sz="1700" spc="-30" dirty="0">
              <a:gradFill>
                <a:gsLst>
                  <a:gs pos="0">
                    <a:schemeClr val="tx1"/>
                  </a:gs>
                  <a:gs pos="100000">
                    <a:schemeClr val="tx1"/>
                  </a:gs>
                </a:gsLst>
                <a:lin ang="5400000" scaled="0"/>
              </a:gradFill>
              <a:latin typeface="+mj-lt"/>
            </a:endParaRPr>
          </a:p>
        </p:txBody>
      </p:sp>
      <p:pic>
        <p:nvPicPr>
          <p:cNvPr id="1026" name="Picture 2" descr="C:\Users\shane\Pictures\Logos\MICROSOFT (brand)\Microsoft corporate logo white.png"/>
          <p:cNvPicPr>
            <a:picLocks noChangeAspect="1" noChangeArrowheads="1"/>
          </p:cNvPicPr>
          <p:nvPr userDrawn="1"/>
        </p:nvPicPr>
        <p:blipFill>
          <a:blip r:embed="rId4"/>
          <a:stretch>
            <a:fillRect/>
          </a:stretch>
        </p:blipFill>
        <p:spPr bwMode="auto">
          <a:xfrm>
            <a:off x="1154353" y="5950432"/>
            <a:ext cx="2418271" cy="414561"/>
          </a:xfrm>
          <a:prstGeom prst="rect">
            <a:avLst/>
          </a:prstGeom>
          <a:noFill/>
          <a:ln>
            <a:noFill/>
          </a:ln>
        </p:spPr>
      </p:pic>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07868" y="987425"/>
            <a:ext cx="11173090"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07868" y="987425"/>
            <a:ext cx="11173090"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background developer co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ound Single Corner Rectangle 3"/>
          <p:cNvSpPr/>
          <p:nvPr userDrawn="1"/>
        </p:nvSpPr>
        <p:spPr bwMode="auto">
          <a:xfrm flipH="1">
            <a:off x="507859" y="927100"/>
            <a:ext cx="11739554" cy="5728224"/>
          </a:xfrm>
          <a:prstGeom prst="round1Rect">
            <a:avLst>
              <a:gd name="adj" fmla="val 2999"/>
            </a:avLst>
          </a:prstGeom>
          <a:solidFill>
            <a:schemeClr val="tx1"/>
          </a:solidFill>
          <a:ln w="28575">
            <a:gradFill>
              <a:gsLst>
                <a:gs pos="0">
                  <a:schemeClr val="accent2"/>
                </a:gs>
                <a:gs pos="50000">
                  <a:schemeClr val="accent2"/>
                </a:gs>
                <a:gs pos="100000">
                  <a:schemeClr val="tx1">
                    <a:alpha val="0"/>
                  </a:schemeClr>
                </a:gs>
              </a:gsLst>
              <a:lin ang="5400000" scaled="0"/>
            </a:gra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07868" y="228600"/>
            <a:ext cx="11173090" cy="55399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740640" y="1143000"/>
            <a:ext cx="10940317" cy="1606594"/>
          </a:xfrm>
        </p:spPr>
        <p:txBody>
          <a:bodyPr/>
          <a:lstStyle>
            <a:lvl1pPr algn="l" defTabSz="914363" rtl="0" eaLnBrk="1" latinLnBrk="0" hangingPunct="1">
              <a:lnSpc>
                <a:spcPct val="80000"/>
              </a:lnSpc>
              <a:spcBef>
                <a:spcPct val="20000"/>
              </a:spcBef>
              <a:buSzPct val="100000"/>
              <a:buFontTx/>
              <a:buNone/>
              <a:defRPr lang="en-US" sz="2800" b="0" kern="1200" dirty="0" smtClean="0">
                <a:solidFill>
                  <a:srgbClr val="000000"/>
                </a:solidFill>
                <a:latin typeface="Consolas" pitchFamily="49" charset="0"/>
                <a:ea typeface="+mn-ea"/>
                <a:cs typeface="Courier New" pitchFamily="49" charset="0"/>
              </a:defRPr>
            </a:lvl1pPr>
            <a:lvl2pPr algn="l" defTabSz="914363" rtl="0" eaLnBrk="1" latinLnBrk="0" hangingPunct="1">
              <a:lnSpc>
                <a:spcPct val="80000"/>
              </a:lnSpc>
              <a:spcBef>
                <a:spcPct val="20000"/>
              </a:spcBef>
              <a:buSzPct val="100000"/>
              <a:buFontTx/>
              <a:buNone/>
              <a:defRPr lang="en-US" sz="2400" b="0" kern="1200" dirty="0" smtClean="0">
                <a:solidFill>
                  <a:srgbClr val="000000"/>
                </a:solidFill>
                <a:latin typeface="Consolas" pitchFamily="49" charset="0"/>
                <a:ea typeface="+mn-ea"/>
                <a:cs typeface="Courier New" pitchFamily="49" charset="0"/>
              </a:defRPr>
            </a:lvl2pPr>
            <a:lvl3pPr algn="l" defTabSz="914363" rtl="0" eaLnBrk="1" latinLnBrk="0" hangingPunct="1">
              <a:lnSpc>
                <a:spcPct val="80000"/>
              </a:lnSpc>
              <a:spcBef>
                <a:spcPct val="20000"/>
              </a:spcBef>
              <a:buSzPct val="100000"/>
              <a:buFontTx/>
              <a:buNone/>
              <a:defRPr lang="en-US" sz="2000" b="0" kern="1200" dirty="0" smtClean="0">
                <a:solidFill>
                  <a:srgbClr val="000000"/>
                </a:solidFill>
                <a:latin typeface="Consolas" pitchFamily="49" charset="0"/>
                <a:ea typeface="+mn-ea"/>
                <a:cs typeface="Courier New" pitchFamily="49" charset="0"/>
              </a:defRPr>
            </a:lvl3pPr>
            <a:lvl4pPr algn="l" defTabSz="914363" rtl="0" eaLnBrk="1" latinLnBrk="0" hangingPunct="1">
              <a:lnSpc>
                <a:spcPct val="80000"/>
              </a:lnSpc>
              <a:spcBef>
                <a:spcPct val="20000"/>
              </a:spcBef>
              <a:buSzPct val="100000"/>
              <a:buFontTx/>
              <a:buNone/>
              <a:defRPr lang="en-US" sz="1800" b="0" kern="1200" dirty="0" smtClean="0">
                <a:solidFill>
                  <a:srgbClr val="000000"/>
                </a:solidFill>
                <a:latin typeface="Consolas" pitchFamily="49" charset="0"/>
                <a:ea typeface="+mn-ea"/>
                <a:cs typeface="Courier New" pitchFamily="49" charset="0"/>
              </a:defRPr>
            </a:lvl4pPr>
            <a:lvl5pPr algn="l" defTabSz="914363" rtl="0" eaLnBrk="1" latinLnBrk="0" hangingPunct="1">
              <a:lnSpc>
                <a:spcPct val="80000"/>
              </a:lnSpc>
              <a:spcBef>
                <a:spcPct val="20000"/>
              </a:spcBef>
              <a:buSzPct val="100000"/>
              <a:buFontTx/>
              <a:buNone/>
              <a:defRPr lang="en-US" sz="1600" b="0" kern="1200" dirty="0">
                <a:solidFill>
                  <a:srgbClr val="000000"/>
                </a:solidFill>
                <a:latin typeface="Consolas" pitchFamily="49" charset="0"/>
                <a:ea typeface="+mn-ea"/>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6872" y="272403"/>
            <a:ext cx="9090832" cy="553998"/>
          </a:xfrm>
        </p:spPr>
        <p:txBody>
          <a:bodyPr anchor="ctr"/>
          <a:lstStyle>
            <a:lvl1pPr>
              <a:defRPr baseline="0">
                <a:solidFill>
                  <a:schemeClr val="tx1">
                    <a:lumMod val="85000"/>
                    <a:lumOff val="15000"/>
                  </a:schemeClr>
                </a:solidFill>
                <a:latin typeface="Segoe Light" pitchFamily="34" charset="0"/>
              </a:defRPr>
            </a:lvl1pPr>
          </a:lstStyle>
          <a:p>
            <a:r>
              <a:rPr lang="en-US" dirty="0" smtClean="0"/>
              <a:t>Content slide</a:t>
            </a:r>
            <a:endParaRPr lang="en-US" dirty="0"/>
          </a:p>
        </p:txBody>
      </p:sp>
    </p:spTree>
    <p:extLst>
      <p:ext uri="{BB962C8B-B14F-4D97-AF65-F5344CB8AC3E}">
        <p14:creationId xmlns:p14="http://schemas.microsoft.com/office/powerpoint/2010/main" val="3751692491"/>
      </p:ext>
    </p:extLst>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ustom Layout">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23425" y="6222921"/>
            <a:ext cx="2057400" cy="360470"/>
          </a:xfrm>
          <a:prstGeom prst="rect">
            <a:avLst/>
          </a:prstGeom>
        </p:spPr>
      </p:pic>
    </p:spTree>
    <p:extLst>
      <p:ext uri="{BB962C8B-B14F-4D97-AF65-F5344CB8AC3E}">
        <p14:creationId xmlns:p14="http://schemas.microsoft.com/office/powerpoint/2010/main" val="109800577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bwMode="blackGray">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3413" y="1617664"/>
            <a:ext cx="10239100" cy="600242"/>
          </a:xfrm>
        </p:spPr>
        <p:txBody>
          <a:bodyPr vert="horz" wrap="square" lIns="0" tIns="0" rIns="0" bIns="0" rtlCol="0" anchor="t">
            <a:noAutofit/>
          </a:bodyPr>
          <a:lstStyle>
            <a:lvl1pPr algn="l" defTabSz="914363" rtl="0" eaLnBrk="1" latinLnBrk="0" hangingPunct="1">
              <a:lnSpc>
                <a:spcPct val="90000"/>
              </a:lnSpc>
              <a:spcBef>
                <a:spcPct val="0"/>
              </a:spcBef>
              <a:buNone/>
              <a:defRPr lang="en-US" sz="4000" b="0" kern="1200" cap="none" spc="-15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973413" y="2227634"/>
            <a:ext cx="10239100" cy="917203"/>
          </a:xfrm>
        </p:spPr>
        <p:txBody>
          <a:bodyPr vert="horz" wrap="square" lIns="0" tIns="0" rIns="0" bIns="0" rtlCol="0" anchor="t">
            <a:noAutofit/>
          </a:bodyPr>
          <a:lstStyle>
            <a:lvl1pPr marL="0" indent="0" algn="l" defTabSz="914363" rtl="0" eaLnBrk="1" latinLnBrk="0" hangingPunct="1">
              <a:lnSpc>
                <a:spcPct val="100000"/>
              </a:lnSpc>
              <a:spcBef>
                <a:spcPts val="0"/>
              </a:spcBef>
              <a:buSzPct val="100000"/>
              <a:buFontTx/>
              <a:buNone/>
              <a:defRPr lang="en-US" sz="2000" kern="1200" dirty="0">
                <a:gradFill>
                  <a:gsLst>
                    <a:gs pos="0">
                      <a:schemeClr val="accent4"/>
                    </a:gs>
                    <a:gs pos="86000">
                      <a:schemeClr val="accent4"/>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128297" y="5761524"/>
            <a:ext cx="10250815" cy="138499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6600" b="0" i="0" u="none" strike="noStrike" kern="1200" cap="none" spc="0" normalizeH="0" baseline="0" noProof="0" dirty="0" smtClean="0">
                <a:ln w="11430"/>
                <a:gradFill>
                  <a:gsLst>
                    <a:gs pos="0">
                      <a:schemeClr val="tx1"/>
                    </a:gs>
                    <a:gs pos="100000">
                      <a:schemeClr val="tx1"/>
                    </a:gs>
                  </a:gsLst>
                  <a:lin ang="5400000" scaled="0"/>
                </a:gradFill>
                <a:effectLst/>
                <a:uLnTx/>
                <a:uFillTx/>
                <a:latin typeface="+mj-lt"/>
                <a:ea typeface="+mn-ea"/>
                <a:cs typeface="+mn-cs"/>
              </a:defRPr>
            </a:lvl1pPr>
          </a:lstStyle>
          <a:p>
            <a:pPr lvl="0"/>
            <a:r>
              <a:rPr lang="en-US" dirty="0" smtClean="0"/>
              <a:t>CLICK TO…</a:t>
            </a:r>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7868" y="228600"/>
            <a:ext cx="11173090" cy="55399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07868" y="989013"/>
            <a:ext cx="11173090" cy="1945148"/>
          </a:xfrm>
        </p:spPr>
        <p:txBody>
          <a:bodyPr/>
          <a:lstStyle>
            <a:lvl1pPr>
              <a:defRPr sz="2800"/>
            </a:lvl1pPr>
            <a:lvl2pPr>
              <a:defRPr sz="2600"/>
            </a:lvl2pPr>
            <a:lvl4pPr>
              <a:defRPr sz="22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_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7868" y="228600"/>
            <a:ext cx="11173090" cy="55399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07868" y="989013"/>
            <a:ext cx="11173090" cy="1945148"/>
          </a:xfrm>
        </p:spPr>
        <p:txBody>
          <a:bodyPr/>
          <a:lstStyle>
            <a:lvl1pPr>
              <a:defRPr sz="2800"/>
            </a:lvl1pPr>
            <a:lvl2pPr>
              <a:defRPr sz="2600"/>
            </a:lvl2pPr>
            <a:lvl4pPr>
              <a:defRPr sz="22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7735" y="228600"/>
            <a:ext cx="11173090" cy="553998"/>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07868" y="989013"/>
            <a:ext cx="11172957" cy="1945148"/>
          </a:xfrm>
        </p:spPr>
        <p:txBody>
          <a:bodyPr/>
          <a:lstStyle>
            <a:lvl1pPr>
              <a:lnSpc>
                <a:spcPct val="90000"/>
              </a:lnSpc>
              <a:defRPr sz="2800"/>
            </a:lvl1pPr>
            <a:lvl2pPr>
              <a:lnSpc>
                <a:spcPct val="90000"/>
              </a:lnSpc>
              <a:defRPr sz="2600"/>
            </a:lvl2pPr>
            <a:lvl3pPr>
              <a:lnSpc>
                <a:spcPct val="90000"/>
              </a:lnSpc>
              <a:defRPr/>
            </a:lvl3pPr>
            <a:lvl4pPr>
              <a:lnSpc>
                <a:spcPct val="90000"/>
              </a:lnSpc>
              <a:defRPr sz="2200"/>
            </a:lvl4pPr>
            <a:lvl5pPr>
              <a:lnSpc>
                <a:spcPct val="90000"/>
              </a:lnSpc>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2790" y="989013"/>
            <a:ext cx="5484971" cy="1945148"/>
          </a:xfrm>
        </p:spPr>
        <p:txBody>
          <a:bodyPr/>
          <a:lstStyle>
            <a:lvl1pPr marL="339976" indent="-339976">
              <a:lnSpc>
                <a:spcPct val="90000"/>
              </a:lnSpc>
              <a:defRPr sz="2800"/>
            </a:lvl1pPr>
            <a:lvl2pPr marL="673338" indent="-325424">
              <a:lnSpc>
                <a:spcPct val="90000"/>
              </a:lnSpc>
              <a:defRPr sz="2600"/>
            </a:lvl2pPr>
            <a:lvl3pPr marL="953785" indent="-288384">
              <a:lnSpc>
                <a:spcPct val="90000"/>
              </a:lnSpc>
              <a:defRPr sz="2400"/>
            </a:lvl3pPr>
            <a:lvl4pPr marL="1227618" indent="-273833">
              <a:lnSpc>
                <a:spcPct val="90000"/>
              </a:lnSpc>
              <a:defRPr sz="2200"/>
            </a:lvl4pPr>
            <a:lvl5pPr marL="1516002" indent="-280447">
              <a:lnSpc>
                <a:spcPct val="90000"/>
              </a:lnSpc>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5854" y="989013"/>
            <a:ext cx="5484971" cy="1945148"/>
          </a:xfrm>
        </p:spPr>
        <p:txBody>
          <a:bodyPr/>
          <a:lstStyle>
            <a:lvl1pPr marL="347914" indent="-347914">
              <a:lnSpc>
                <a:spcPct val="90000"/>
              </a:lnSpc>
              <a:defRPr sz="2800"/>
            </a:lvl1pPr>
            <a:lvl2pPr marL="673338" indent="-339976">
              <a:lnSpc>
                <a:spcPct val="90000"/>
              </a:lnSpc>
              <a:defRPr sz="2600"/>
            </a:lvl2pPr>
            <a:lvl3pPr marL="961722" indent="-302936">
              <a:lnSpc>
                <a:spcPct val="90000"/>
              </a:lnSpc>
              <a:defRPr sz="2400"/>
            </a:lvl3pPr>
            <a:lvl4pPr marL="1227618" indent="-265896">
              <a:lnSpc>
                <a:spcPct val="90000"/>
              </a:lnSpc>
              <a:defRPr sz="2200"/>
            </a:lvl4pPr>
            <a:lvl5pPr marL="1516002" indent="-273833">
              <a:lnSpc>
                <a:spcPct val="90000"/>
              </a:lnSpc>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7083" y="989013"/>
            <a:ext cx="5484971"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7083" y="1401033"/>
            <a:ext cx="5484971" cy="1686616"/>
          </a:xfrm>
        </p:spPr>
        <p:txBody>
          <a:bodyPr/>
          <a:lstStyle>
            <a:lvl1pPr marL="281770" indent="-281770">
              <a:defRPr sz="2400"/>
            </a:lvl1pPr>
            <a:lvl2pPr marL="562218" indent="-265896">
              <a:defRPr sz="2400"/>
            </a:lvl2pPr>
            <a:lvl3pPr marL="813562" indent="-243407">
              <a:defRPr sz="2000"/>
            </a:lvl3pPr>
            <a:lvl4pPr marL="1050354" indent="-228856">
              <a:defRPr sz="1800"/>
            </a:lvl4pPr>
            <a:lvl5pPr marL="1279210" indent="-206367">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029" y="989013"/>
            <a:ext cx="548792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5" y="1401033"/>
            <a:ext cx="5489202" cy="1686616"/>
          </a:xfrm>
        </p:spPr>
        <p:txBody>
          <a:bodyPr/>
          <a:lstStyle>
            <a:lvl1pPr marL="296321" indent="-296321">
              <a:defRPr sz="2400"/>
            </a:lvl1pPr>
            <a:lvl2pPr marL="570155" indent="-273833">
              <a:defRPr sz="2400"/>
            </a:lvl2pPr>
            <a:lvl3pPr marL="821499" indent="-244730">
              <a:defRPr sz="2000"/>
            </a:lvl3pPr>
            <a:lvl4pPr marL="1050354" indent="-236793">
              <a:defRPr sz="1800"/>
            </a:lvl4pPr>
            <a:lvl5pPr marL="1279210" indent="-220919">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7868" y="228600"/>
            <a:ext cx="11172957" cy="5539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07868" y="989013"/>
            <a:ext cx="11172957" cy="19451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8" r:id="rId1"/>
    <p:sldLayoutId id="2147483724" r:id="rId2"/>
    <p:sldLayoutId id="2147483696" r:id="rId3"/>
    <p:sldLayoutId id="2147483729" r:id="rId4"/>
    <p:sldLayoutId id="2147483697" r:id="rId5"/>
    <p:sldLayoutId id="2147483698" r:id="rId6"/>
    <p:sldLayoutId id="2147483699" r:id="rId7"/>
    <p:sldLayoutId id="2147483700" r:id="rId8"/>
    <p:sldLayoutId id="2147483701" r:id="rId9"/>
    <p:sldLayoutId id="2147483730" r:id="rId10"/>
    <p:sldLayoutId id="2147483702" r:id="rId11"/>
    <p:sldLayoutId id="2147483703" r:id="rId12"/>
    <p:sldLayoutId id="2147483704" r:id="rId13"/>
    <p:sldLayoutId id="2147483726" r:id="rId14"/>
    <p:sldLayoutId id="2147483732" r:id="rId15"/>
    <p:sldLayoutId id="2147483734"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0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100000"/>
        <a:buFontTx/>
        <a:buBlip>
          <a:blip r:embed="rId19"/>
        </a:buBlip>
        <a:defRPr lang="en-US" sz="2800" kern="1200" dirty="0" smtClean="0">
          <a:gradFill>
            <a:gsLst>
              <a:gs pos="0">
                <a:schemeClr val="tx1"/>
              </a:gs>
              <a:gs pos="86000">
                <a:schemeClr val="tx1"/>
              </a:gs>
            </a:gsLst>
            <a:lin ang="0" scaled="0"/>
          </a:gradFill>
          <a:latin typeface="+mj-lt"/>
          <a:ea typeface="+mn-ea"/>
          <a:cs typeface="+mn-cs"/>
        </a:defRPr>
      </a:lvl1pPr>
      <a:lvl2pPr marL="855663" indent="-395288" algn="l" defTabSz="914363" rtl="0" eaLnBrk="1" latinLnBrk="0" hangingPunct="1">
        <a:lnSpc>
          <a:spcPct val="90000"/>
        </a:lnSpc>
        <a:spcBef>
          <a:spcPct val="20000"/>
        </a:spcBef>
        <a:buSzPct val="100000"/>
        <a:buFontTx/>
        <a:buBlip>
          <a:blip r:embed="rId19"/>
        </a:buBlip>
        <a:defRPr lang="en-US" sz="2600" kern="1200" dirty="0" smtClean="0">
          <a:gradFill>
            <a:gsLst>
              <a:gs pos="0">
                <a:schemeClr val="tx1"/>
              </a:gs>
              <a:gs pos="86000">
                <a:schemeClr val="tx1"/>
              </a:gs>
            </a:gsLst>
            <a:lin ang="0" scaled="0"/>
          </a:gradFill>
          <a:latin typeface="+mj-lt"/>
          <a:ea typeface="+mn-ea"/>
          <a:cs typeface="+mn-cs"/>
        </a:defRPr>
      </a:lvl2pPr>
      <a:lvl3pPr marL="1258888" indent="-403225" algn="l" defTabSz="914363" rtl="0" eaLnBrk="1" latinLnBrk="0" hangingPunct="1">
        <a:lnSpc>
          <a:spcPct val="90000"/>
        </a:lnSpc>
        <a:spcBef>
          <a:spcPct val="20000"/>
        </a:spcBef>
        <a:buSzPct val="100000"/>
        <a:buFontTx/>
        <a:buBlip>
          <a:blip r:embed="rId19"/>
        </a:buBlip>
        <a:defRPr lang="en-US" sz="2400" kern="1200" dirty="0" smtClean="0">
          <a:gradFill>
            <a:gsLst>
              <a:gs pos="0">
                <a:schemeClr val="tx1"/>
              </a:gs>
              <a:gs pos="86000">
                <a:schemeClr val="tx1"/>
              </a:gs>
            </a:gsLst>
            <a:lin ang="0" scaled="0"/>
          </a:gradFill>
          <a:latin typeface="+mj-lt"/>
          <a:ea typeface="+mn-ea"/>
          <a:cs typeface="+mn-cs"/>
        </a:defRPr>
      </a:lvl3pPr>
      <a:lvl4pPr marL="1604963" indent="-346075" algn="l" defTabSz="914363" rtl="0" eaLnBrk="1" latinLnBrk="0" hangingPunct="1">
        <a:lnSpc>
          <a:spcPct val="90000"/>
        </a:lnSpc>
        <a:spcBef>
          <a:spcPct val="20000"/>
        </a:spcBef>
        <a:buSzPct val="100000"/>
        <a:buFontTx/>
        <a:buBlip>
          <a:blip r:embed="rId19"/>
        </a:buBlip>
        <a:defRPr lang="en-US" sz="2200" kern="1200" dirty="0" smtClean="0">
          <a:gradFill>
            <a:gsLst>
              <a:gs pos="0">
                <a:schemeClr val="tx1"/>
              </a:gs>
              <a:gs pos="86000">
                <a:schemeClr val="tx1"/>
              </a:gs>
            </a:gsLst>
            <a:lin ang="0" scaled="0"/>
          </a:gradFill>
          <a:latin typeface="+mj-lt"/>
          <a:ea typeface="+mn-ea"/>
          <a:cs typeface="+mn-cs"/>
        </a:defRPr>
      </a:lvl4pPr>
      <a:lvl5pPr marL="1941513" indent="-336550" algn="l" defTabSz="914363" rtl="0" eaLnBrk="1" latinLnBrk="0" hangingPunct="1">
        <a:lnSpc>
          <a:spcPct val="90000"/>
        </a:lnSpc>
        <a:spcBef>
          <a:spcPct val="20000"/>
        </a:spcBef>
        <a:buSzPct val="100000"/>
        <a:buFontTx/>
        <a:buBlip>
          <a:blip r:embed="rId19"/>
        </a:buBlip>
        <a:defRPr lang="en-US" sz="2000" kern="1200" dirty="0">
          <a:gradFill>
            <a:gsLst>
              <a:gs pos="0">
                <a:schemeClr val="tx1"/>
              </a:gs>
              <a:gs pos="86000">
                <a:schemeClr val="tx1"/>
              </a:gs>
            </a:gsLst>
            <a:lin ang="0" scaled="0"/>
          </a:gradFill>
          <a:latin typeface="+mj-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lex.Krakovetskiy@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wp7rocks.com/" TargetMode="External"/><Relationship Id="rId4" Type="http://schemas.openxmlformats.org/officeDocument/2006/relationships/hyperlink" Target="http://msug.vn.ua/"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hyperlink" Target="http://developer.windowsphone.com/"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12" Type="http://schemas.openxmlformats.org/officeDocument/2006/relationships/image" Target="../media/image37.tiff"/><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microsoft.com/office/2007/relationships/hdphoto" Target="../media/hdphoto1.wdp"/><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hyperlink" Target="http://go.microsoft.com/?linkid=9730558" TargetMode="External"/><Relationship Id="rId4" Type="http://schemas.openxmlformats.org/officeDocument/2006/relationships/image" Target="../media/image38.tiff"/></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9.png"/><Relationship Id="rId5" Type="http://schemas.microsoft.com/office/2007/relationships/hdphoto" Target="../media/hdphoto1.wdp"/><Relationship Id="rId10" Type="http://schemas.openxmlformats.org/officeDocument/2006/relationships/image" Target="../media/image41.tiff"/><Relationship Id="rId4" Type="http://schemas.openxmlformats.org/officeDocument/2006/relationships/image" Target="../media/image29.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hyperlink" Target="http://developer.windowsphone.com/" TargetMode="External"/><Relationship Id="rId2" Type="http://schemas.openxmlformats.org/officeDocument/2006/relationships/hyperlink" Target="http://marketplace.windowsphone.com/" TargetMode="External"/><Relationship Id="rId1" Type="http://schemas.openxmlformats.org/officeDocument/2006/relationships/slideLayout" Target="../slideLayouts/slideLayout3.xml"/><Relationship Id="rId4" Type="http://schemas.openxmlformats.org/officeDocument/2006/relationships/hyperlink" Target="http://wp7rocks.com/"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0.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75.png"/><Relationship Id="rId11" Type="http://schemas.openxmlformats.org/officeDocument/2006/relationships/image" Target="../media/image78.png"/><Relationship Id="rId5" Type="http://schemas.openxmlformats.org/officeDocument/2006/relationships/image" Target="../media/image74.png"/><Relationship Id="rId10" Type="http://schemas.openxmlformats.org/officeDocument/2006/relationships/image" Target="../media/image20.png"/><Relationship Id="rId4" Type="http://schemas.openxmlformats.org/officeDocument/2006/relationships/image" Target="../media/image73.png"/><Relationship Id="rId9"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hyperlink" Target="http://wp7rocks.com/"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mailto:Alex.Krakovetskiy@gmail.com" TargetMode="External"/><Relationship Id="rId5" Type="http://schemas.openxmlformats.org/officeDocument/2006/relationships/hyperlink" Target="http://twitter.com/msugvnua" TargetMode="External"/><Relationship Id="rId4" Type="http://schemas.openxmlformats.org/officeDocument/2006/relationships/hyperlink" Target="http://msug.vn.u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057099" y="436729"/>
            <a:ext cx="8816454" cy="1600200"/>
          </a:xfrm>
        </p:spPr>
        <p:txBody>
          <a:bodyPr/>
          <a:lstStyle/>
          <a:p>
            <a:r>
              <a:rPr lang="en-US" sz="3600" b="1" dirty="0"/>
              <a:t>Windows Phone </a:t>
            </a:r>
            <a:r>
              <a:rPr lang="en-US" sz="3600" b="1" dirty="0" smtClean="0"/>
              <a:t>7</a:t>
            </a:r>
            <a:r>
              <a:rPr lang="ru-RU" sz="3600" dirty="0" smtClean="0"/>
              <a:t/>
            </a:r>
            <a:br>
              <a:rPr lang="ru-RU" sz="3600" dirty="0" smtClean="0"/>
            </a:br>
            <a:r>
              <a:rPr lang="ru-RU" sz="3600" dirty="0" smtClean="0"/>
              <a:t>Обзор возможностей</a:t>
            </a:r>
            <a:br>
              <a:rPr lang="ru-RU" sz="3600" dirty="0" smtClean="0"/>
            </a:br>
            <a:r>
              <a:rPr lang="ru-RU" sz="3600" dirty="0" smtClean="0"/>
              <a:t>новой платформы разработки </a:t>
            </a:r>
            <a:endParaRPr lang="en-US" sz="3600" dirty="0"/>
          </a:p>
        </p:txBody>
      </p:sp>
      <p:sp>
        <p:nvSpPr>
          <p:cNvPr id="7" name="Subtitle 6"/>
          <p:cNvSpPr>
            <a:spLocks noGrp="1"/>
          </p:cNvSpPr>
          <p:nvPr>
            <p:ph type="subTitle" idx="1"/>
          </p:nvPr>
        </p:nvSpPr>
        <p:spPr>
          <a:xfrm>
            <a:off x="3087726" y="2030327"/>
            <a:ext cx="8124788" cy="2077649"/>
          </a:xfrm>
        </p:spPr>
        <p:txBody>
          <a:bodyPr/>
          <a:lstStyle/>
          <a:p>
            <a:endParaRPr lang="ru-RU" dirty="0" smtClean="0"/>
          </a:p>
          <a:p>
            <a:r>
              <a:rPr lang="uk-UA" b="1" dirty="0" err="1" smtClean="0"/>
              <a:t>Краковецкий</a:t>
            </a:r>
            <a:r>
              <a:rPr lang="uk-UA" b="1" dirty="0" smtClean="0"/>
              <a:t> </a:t>
            </a:r>
            <a:r>
              <a:rPr lang="uk-UA" b="1" dirty="0" err="1" smtClean="0"/>
              <a:t>Александр</a:t>
            </a:r>
            <a:endParaRPr lang="ru-RU" b="1" dirty="0" smtClean="0"/>
          </a:p>
          <a:p>
            <a:r>
              <a:rPr lang="en-US" dirty="0" smtClean="0"/>
              <a:t>Software Engineer, </a:t>
            </a:r>
            <a:r>
              <a:rPr lang="en-US" dirty="0" err="1" smtClean="0"/>
              <a:t>Frayman</a:t>
            </a:r>
            <a:r>
              <a:rPr lang="en-US" dirty="0" smtClean="0"/>
              <a:t> Group</a:t>
            </a:r>
          </a:p>
          <a:p>
            <a:r>
              <a:rPr lang="en-US" dirty="0" smtClean="0"/>
              <a:t>Microsoft Regional Director</a:t>
            </a:r>
            <a:endParaRPr lang="en-US" dirty="0" smtClean="0"/>
          </a:p>
          <a:p>
            <a:r>
              <a:rPr lang="en-US" dirty="0" smtClean="0">
                <a:hlinkClick r:id="rId3"/>
              </a:rPr>
              <a:t>Alex.Krakovetskiy@gmail.com</a:t>
            </a:r>
            <a:endParaRPr lang="en-US" dirty="0" smtClean="0"/>
          </a:p>
          <a:p>
            <a:r>
              <a:rPr lang="en-US" dirty="0" smtClean="0">
                <a:hlinkClick r:id="rId4"/>
              </a:rPr>
              <a:t>http://msug.vn.ua</a:t>
            </a:r>
            <a:r>
              <a:rPr lang="en-US" dirty="0" smtClean="0"/>
              <a:t>, </a:t>
            </a:r>
            <a:r>
              <a:rPr lang="en-US" dirty="0" smtClean="0">
                <a:hlinkClick r:id="rId5"/>
              </a:rPr>
              <a:t>http://wp7rocks.com/</a:t>
            </a:r>
            <a:r>
              <a:rPr lang="en-US" dirty="0" smtClean="0"/>
              <a:t> </a:t>
            </a:r>
            <a:endParaRPr lang="ru-RU" dirty="0" smtClean="0"/>
          </a:p>
        </p:txBody>
      </p:sp>
    </p:spTree>
    <p:extLst>
      <p:ext uri="{BB962C8B-B14F-4D97-AF65-F5344CB8AC3E}">
        <p14:creationId xmlns:p14="http://schemas.microsoft.com/office/powerpoint/2010/main" val="405707028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latin typeface="Segoe UI" pitchFamily="34" charset="0"/>
                <a:ea typeface="Segoe UI" pitchFamily="34" charset="0"/>
                <a:cs typeface="Segoe UI" pitchFamily="34" charset="0"/>
              </a:rPr>
              <a:t>Бета-дистрибуция</a:t>
            </a:r>
            <a:endParaRPr lang="en-US" dirty="0">
              <a:latin typeface="Segoe UI" pitchFamily="34" charset="0"/>
              <a:ea typeface="Segoe UI" pitchFamily="34" charset="0"/>
              <a:cs typeface="Segoe UI" pitchFamily="34" charset="0"/>
            </a:endParaRPr>
          </a:p>
        </p:txBody>
      </p:sp>
      <p:sp>
        <p:nvSpPr>
          <p:cNvPr id="3" name="Content Placeholder 2"/>
          <p:cNvSpPr>
            <a:spLocks noGrp="1"/>
          </p:cNvSpPr>
          <p:nvPr>
            <p:ph idx="1"/>
          </p:nvPr>
        </p:nvSpPr>
        <p:spPr>
          <a:xfrm>
            <a:off x="1595887" y="1811546"/>
            <a:ext cx="8583283" cy="4481227"/>
          </a:xfrm>
        </p:spPr>
        <p:txBody>
          <a:bodyPr/>
          <a:lstStyle/>
          <a:p>
            <a:pPr marL="0" indent="0">
              <a:buNone/>
            </a:pPr>
            <a:r>
              <a:rPr lang="ru-RU" sz="3200" dirty="0" smtClean="0">
                <a:latin typeface="Segoe UI" pitchFamily="34" charset="0"/>
                <a:ea typeface="Segoe UI" pitchFamily="34" charset="0"/>
                <a:cs typeface="Segoe UI" pitchFamily="34" charset="0"/>
              </a:rPr>
              <a:t>Доставка вашего приложения ограниченной группе пользователей для обратной связи</a:t>
            </a:r>
          </a:p>
          <a:p>
            <a:pPr marL="0" indent="0">
              <a:buNone/>
            </a:pPr>
            <a:endParaRPr lang="en-US" sz="3200" dirty="0">
              <a:latin typeface="Segoe UI" pitchFamily="34" charset="0"/>
              <a:ea typeface="Segoe UI" pitchFamily="34" charset="0"/>
              <a:cs typeface="Segoe UI" pitchFamily="34" charset="0"/>
            </a:endParaRPr>
          </a:p>
          <a:p>
            <a:pPr marL="0" indent="0">
              <a:buNone/>
            </a:pPr>
            <a:r>
              <a:rPr lang="ru-RU" sz="3200" dirty="0" smtClean="0">
                <a:latin typeface="Segoe UI" pitchFamily="34" charset="0"/>
                <a:ea typeface="Segoe UI" pitchFamily="34" charset="0"/>
                <a:cs typeface="Segoe UI" pitchFamily="34" charset="0"/>
              </a:rPr>
              <a:t>Прямая ссылка на приложение будет доставлена по почте и привязана к </a:t>
            </a:r>
            <a:r>
              <a:rPr lang="en-US" sz="3200" dirty="0" err="1" smtClean="0">
                <a:latin typeface="Segoe UI" pitchFamily="34" charset="0"/>
                <a:ea typeface="Segoe UI" pitchFamily="34" charset="0"/>
                <a:cs typeface="Segoe UI" pitchFamily="34" charset="0"/>
              </a:rPr>
              <a:t>LiveID</a:t>
            </a:r>
            <a:endParaRPr lang="en-US" sz="3200" dirty="0" smtClean="0">
              <a:latin typeface="Segoe UI" pitchFamily="34" charset="0"/>
              <a:ea typeface="Segoe UI" pitchFamily="34" charset="0"/>
              <a:cs typeface="Segoe UI" pitchFamily="34" charset="0"/>
            </a:endParaRPr>
          </a:p>
          <a:p>
            <a:pPr marL="0" indent="0">
              <a:buNone/>
            </a:pPr>
            <a:endParaRPr lang="en-US" sz="3200" dirty="0">
              <a:latin typeface="Segoe UI" pitchFamily="34" charset="0"/>
              <a:ea typeface="Segoe UI" pitchFamily="34" charset="0"/>
              <a:cs typeface="Segoe UI" pitchFamily="34" charset="0"/>
            </a:endParaRPr>
          </a:p>
          <a:p>
            <a:pPr marL="0" indent="0">
              <a:buNone/>
            </a:pPr>
            <a:r>
              <a:rPr lang="ru-RU" sz="3200" dirty="0" smtClean="0">
                <a:latin typeface="Segoe UI" pitchFamily="34" charset="0"/>
                <a:ea typeface="Segoe UI" pitchFamily="34" charset="0"/>
                <a:cs typeface="Segoe UI" pitchFamily="34" charset="0"/>
              </a:rPr>
              <a:t>Бета-период будет коротким и фиксированным</a:t>
            </a:r>
            <a:endParaRPr lang="en-US" sz="3200" dirty="0">
              <a:latin typeface="Segoe UI" pitchFamily="34" charset="0"/>
              <a:ea typeface="Segoe UI" pitchFamily="34" charset="0"/>
              <a:cs typeface="Segoe UI" pitchFamily="34" charset="0"/>
            </a:endParaRPr>
          </a:p>
          <a:p>
            <a:pPr marL="0" indent="0">
              <a:buNone/>
            </a:pPr>
            <a:endParaRPr lang="en-US" sz="3200" dirty="0" smtClean="0">
              <a:latin typeface="Segoe UI" pitchFamily="34" charset="0"/>
              <a:ea typeface="Segoe UI" pitchFamily="34" charset="0"/>
              <a:cs typeface="Segoe UI"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6063" y="1864345"/>
            <a:ext cx="320055" cy="320055"/>
          </a:xfrm>
          <a:prstGeom prst="rect">
            <a:avLst/>
          </a:prstGeom>
          <a:noFill/>
          <a:ln>
            <a:noFill/>
          </a:ln>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6063" y="3375867"/>
            <a:ext cx="320000" cy="320000"/>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6118" y="4889464"/>
            <a:ext cx="320000" cy="320000"/>
          </a:xfrm>
          <a:prstGeom prst="rect">
            <a:avLst/>
          </a:prstGeom>
        </p:spPr>
      </p:pic>
      <p:sp>
        <p:nvSpPr>
          <p:cNvPr id="8" name="Rectangle 7"/>
          <p:cNvSpPr/>
          <p:nvPr/>
        </p:nvSpPr>
        <p:spPr>
          <a:xfrm>
            <a:off x="10631891" y="802"/>
            <a:ext cx="1176925" cy="2215991"/>
          </a:xfrm>
          <a:prstGeom prst="rect">
            <a:avLst/>
          </a:prstGeom>
        </p:spPr>
        <p:txBody>
          <a:bodyPr wrap="none">
            <a:spAutoFit/>
          </a:bodyPr>
          <a:lstStyle/>
          <a:p>
            <a:r>
              <a:rPr lang="el-GR" sz="13800" i="1" dirty="0">
                <a:latin typeface="Segoe UI" pitchFamily="34" charset="0"/>
                <a:ea typeface="Segoe UI" pitchFamily="34" charset="0"/>
                <a:cs typeface="Segoe UI" pitchFamily="34" charset="0"/>
              </a:rPr>
              <a:t>β</a:t>
            </a:r>
            <a:endParaRPr lang="en-US" sz="23900"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7480068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latin typeface="Segoe UI" pitchFamily="34" charset="0"/>
                <a:ea typeface="Segoe UI" pitchFamily="34" charset="0"/>
                <a:cs typeface="Segoe UI" pitchFamily="34" charset="0"/>
              </a:rPr>
              <a:t>Портал разработчика</a:t>
            </a:r>
            <a:endParaRPr lang="en-US" dirty="0">
              <a:latin typeface="Segoe UI" pitchFamily="34" charset="0"/>
              <a:ea typeface="Segoe UI" pitchFamily="34" charset="0"/>
              <a:cs typeface="Segoe UI" pitchFamily="34" charset="0"/>
            </a:endParaRP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979650" y="687580"/>
            <a:ext cx="6393200" cy="4420830"/>
          </a:xfrm>
          <a:prstGeom prst="round2DiagRect">
            <a:avLst>
              <a:gd name="adj1" fmla="val 7436"/>
              <a:gd name="adj2" fmla="val 0"/>
            </a:avLst>
          </a:prstGeom>
          <a:noFill/>
          <a:ln>
            <a:noFill/>
          </a:ln>
          <a:effectLst>
            <a:outerShdw blurRad="127000" sx="102000" sy="102000" algn="ctr" rotWithShape="0">
              <a:prstClr val="black">
                <a:alpha val="32000"/>
              </a:prstClr>
            </a:outerShdw>
          </a:effectLst>
          <a:extLst>
            <a:ext uri="{909E8E84-426E-40DD-AFC4-6F175D3DCCD1}">
              <a14:hiddenFill xmlns:a14="http://schemas.microsoft.com/office/drawing/2010/main">
                <a:solidFill>
                  <a:schemeClr val="accent1"/>
                </a:solidFill>
              </a14:hiddenFill>
            </a:ext>
          </a:extLst>
        </p:spPr>
      </p:pic>
      <p:sp>
        <p:nvSpPr>
          <p:cNvPr id="14" name="TextBox 13"/>
          <p:cNvSpPr txBox="1"/>
          <p:nvPr/>
        </p:nvSpPr>
        <p:spPr>
          <a:xfrm>
            <a:off x="4823927" y="5318456"/>
            <a:ext cx="6783355" cy="584775"/>
          </a:xfrm>
          <a:prstGeom prst="rect">
            <a:avLst/>
          </a:prstGeom>
          <a:noFill/>
        </p:spPr>
        <p:txBody>
          <a:bodyPr wrap="square" rtlCol="0">
            <a:spAutoFit/>
          </a:bodyPr>
          <a:lstStyle/>
          <a:p>
            <a:pPr algn="ctr"/>
            <a:r>
              <a:rPr lang="en-US" sz="3200" dirty="0" smtClean="0">
                <a:gradFill>
                  <a:gsLst>
                    <a:gs pos="0">
                      <a:schemeClr val="tx1"/>
                    </a:gs>
                    <a:gs pos="50000">
                      <a:schemeClr val="tx1"/>
                    </a:gs>
                  </a:gsLst>
                  <a:lin ang="5400000" scaled="0"/>
                </a:gradFill>
                <a:hlinkClick r:id="rId4"/>
              </a:rPr>
              <a:t>http://developer.windowsphone.com</a:t>
            </a:r>
            <a:r>
              <a:rPr lang="en-US" sz="3200" dirty="0" smtClean="0">
                <a:gradFill>
                  <a:gsLst>
                    <a:gs pos="0">
                      <a:schemeClr val="tx1"/>
                    </a:gs>
                    <a:gs pos="50000">
                      <a:schemeClr val="tx1"/>
                    </a:gs>
                  </a:gsLst>
                  <a:lin ang="5400000" scaled="0"/>
                </a:gradFill>
              </a:rPr>
              <a:t> </a:t>
            </a: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036" y="1890224"/>
            <a:ext cx="320055" cy="320055"/>
          </a:xfrm>
          <a:prstGeom prst="rect">
            <a:avLst/>
          </a:prstGeom>
          <a:noFill/>
          <a:ln>
            <a:noFill/>
          </a:ln>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036" y="2577995"/>
            <a:ext cx="320000" cy="320000"/>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036" y="3366973"/>
            <a:ext cx="320000" cy="320000"/>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036" y="4054744"/>
            <a:ext cx="320000" cy="320000"/>
          </a:xfrm>
          <a:prstGeom prst="rect">
            <a:avLst/>
          </a:prstGeom>
        </p:spPr>
      </p:pic>
      <p:sp>
        <p:nvSpPr>
          <p:cNvPr id="19" name="Content Placeholder 2"/>
          <p:cNvSpPr txBox="1">
            <a:spLocks/>
          </p:cNvSpPr>
          <p:nvPr/>
        </p:nvSpPr>
        <p:spPr>
          <a:xfrm>
            <a:off x="1327475" y="1848924"/>
            <a:ext cx="2162174" cy="2780226"/>
          </a:xfrm>
          <a:prstGeom prst="rect">
            <a:avLst/>
          </a:prstGeom>
        </p:spPr>
        <p:txBody>
          <a:bodyPr/>
          <a:lstStyle/>
          <a:p>
            <a:pPr marL="0" marR="0" lvl="0" indent="0" algn="l" defTabSz="457200" rtl="0" eaLnBrk="1" fontAlgn="auto" latinLnBrk="0" hangingPunct="1">
              <a:lnSpc>
                <a:spcPct val="100000"/>
              </a:lnSpc>
              <a:spcBef>
                <a:spcPct val="20000"/>
              </a:spcBef>
              <a:spcAft>
                <a:spcPts val="0"/>
              </a:spcAft>
              <a:buClr>
                <a:srgbClr val="557EB9"/>
              </a:buClr>
              <a:buSzTx/>
              <a:buFont typeface="Wingdings" pitchFamily="2" charset="2"/>
              <a:buNone/>
              <a:tabLst/>
              <a:defRPr/>
            </a:pPr>
            <a:r>
              <a:rPr lang="ru-RU" sz="2000" dirty="0" smtClean="0">
                <a:latin typeface="Segoe UI" pitchFamily="34" charset="0"/>
                <a:ea typeface="Segoe UI" pitchFamily="34" charset="0"/>
                <a:cs typeface="Segoe UI" pitchFamily="34" charset="0"/>
              </a:rPr>
              <a:t>Изучение</a:t>
            </a:r>
            <a:r>
              <a:rPr kumimoji="0" lang="en-US" sz="2000" b="0" i="0" u="none" strike="noStrike" kern="1200" cap="none" spc="0" normalizeH="0" baseline="0" noProof="0" dirty="0" smtClean="0">
                <a:ln>
                  <a:noFill/>
                </a:ln>
                <a:effectLst/>
                <a:uLnTx/>
                <a:uFillTx/>
                <a:latin typeface="Segoe UI" pitchFamily="34" charset="0"/>
                <a:ea typeface="Segoe UI" pitchFamily="34" charset="0"/>
                <a:cs typeface="Segoe UI" pitchFamily="34" charset="0"/>
              </a:rPr>
              <a:t>…</a:t>
            </a:r>
          </a:p>
          <a:p>
            <a:pPr marL="0" marR="0" lvl="0" indent="0" algn="l" defTabSz="457200" rtl="0" eaLnBrk="1" fontAlgn="auto" latinLnBrk="0" hangingPunct="1">
              <a:lnSpc>
                <a:spcPct val="100000"/>
              </a:lnSpc>
              <a:spcBef>
                <a:spcPct val="20000"/>
              </a:spcBef>
              <a:spcAft>
                <a:spcPts val="0"/>
              </a:spcAft>
              <a:buClr>
                <a:srgbClr val="557EB9"/>
              </a:buClr>
              <a:buSzTx/>
              <a:buFont typeface="Wingdings" pitchFamily="2" charset="2"/>
              <a:buNone/>
              <a:tabLst/>
              <a:defRPr/>
            </a:pPr>
            <a:endParaRPr kumimoji="0" lang="en-US" sz="2000" b="0" i="0" u="none" strike="noStrike" kern="1200" cap="none" spc="0" normalizeH="0" baseline="0" noProof="0" dirty="0" smtClean="0">
              <a:ln>
                <a:noFill/>
              </a:ln>
              <a:effectLst/>
              <a:uLnTx/>
              <a:uFillTx/>
              <a:latin typeface="Segoe UI" pitchFamily="34" charset="0"/>
              <a:ea typeface="Segoe UI" pitchFamily="34" charset="0"/>
              <a:cs typeface="Segoe UI" pitchFamily="34" charset="0"/>
            </a:endParaRPr>
          </a:p>
          <a:p>
            <a:pPr marL="0" marR="0" lvl="0" indent="0" algn="l" defTabSz="457200" rtl="0" eaLnBrk="1" fontAlgn="auto" latinLnBrk="0" hangingPunct="1">
              <a:lnSpc>
                <a:spcPct val="100000"/>
              </a:lnSpc>
              <a:spcBef>
                <a:spcPct val="20000"/>
              </a:spcBef>
              <a:spcAft>
                <a:spcPts val="0"/>
              </a:spcAft>
              <a:buClr>
                <a:srgbClr val="557EB9"/>
              </a:buClr>
              <a:buSzTx/>
              <a:buFont typeface="Wingdings" pitchFamily="2" charset="2"/>
              <a:buNone/>
              <a:tabLst/>
              <a:defRPr/>
            </a:pPr>
            <a:r>
              <a:rPr kumimoji="0" lang="ru-RU" sz="2000" b="0" i="0" u="none" strike="noStrike" kern="1200" cap="none" spc="0" normalizeH="0" baseline="0" noProof="0" dirty="0" smtClean="0">
                <a:ln>
                  <a:noFill/>
                </a:ln>
                <a:effectLst/>
                <a:uLnTx/>
                <a:uFillTx/>
                <a:latin typeface="Segoe UI" pitchFamily="34" charset="0"/>
                <a:ea typeface="Segoe UI" pitchFamily="34" charset="0"/>
                <a:cs typeface="Segoe UI" pitchFamily="34" charset="0"/>
              </a:rPr>
              <a:t>Сборка</a:t>
            </a:r>
            <a:r>
              <a:rPr kumimoji="0" lang="en-US" sz="2000" b="0" i="0" u="none" strike="noStrike" kern="1200" cap="none" spc="0" normalizeH="0" baseline="0" noProof="0" dirty="0" smtClean="0">
                <a:ln>
                  <a:noFill/>
                </a:ln>
                <a:effectLst/>
                <a:uLnTx/>
                <a:uFillTx/>
                <a:latin typeface="Segoe UI" pitchFamily="34" charset="0"/>
                <a:ea typeface="Segoe UI" pitchFamily="34" charset="0"/>
                <a:cs typeface="Segoe UI" pitchFamily="34" charset="0"/>
              </a:rPr>
              <a:t>…</a:t>
            </a:r>
          </a:p>
          <a:p>
            <a:pPr marL="0" marR="0" lvl="0" indent="0" algn="l" defTabSz="457200" rtl="0" eaLnBrk="1" fontAlgn="auto" latinLnBrk="0" hangingPunct="1">
              <a:lnSpc>
                <a:spcPct val="100000"/>
              </a:lnSpc>
              <a:spcBef>
                <a:spcPct val="20000"/>
              </a:spcBef>
              <a:spcAft>
                <a:spcPts val="0"/>
              </a:spcAft>
              <a:buClr>
                <a:srgbClr val="557EB9"/>
              </a:buClr>
              <a:buSzTx/>
              <a:buFont typeface="Wingdings" pitchFamily="2" charset="2"/>
              <a:buNone/>
              <a:tabLst/>
              <a:defRPr/>
            </a:pPr>
            <a:endParaRPr kumimoji="0" lang="en-US" sz="2000" b="0" i="0" u="none" strike="noStrike" kern="1200" cap="none" spc="0" normalizeH="0" baseline="0" noProof="0" dirty="0" smtClean="0">
              <a:ln>
                <a:noFill/>
              </a:ln>
              <a:effectLst/>
              <a:uLnTx/>
              <a:uFillTx/>
              <a:latin typeface="Segoe UI" pitchFamily="34" charset="0"/>
              <a:ea typeface="Segoe UI" pitchFamily="34" charset="0"/>
              <a:cs typeface="Segoe UI" pitchFamily="34" charset="0"/>
            </a:endParaRPr>
          </a:p>
          <a:p>
            <a:pPr marL="0" marR="0" lvl="0" indent="0" algn="l" defTabSz="457200" rtl="0" eaLnBrk="1" fontAlgn="auto" latinLnBrk="0" hangingPunct="1">
              <a:lnSpc>
                <a:spcPct val="100000"/>
              </a:lnSpc>
              <a:spcBef>
                <a:spcPct val="20000"/>
              </a:spcBef>
              <a:spcAft>
                <a:spcPts val="0"/>
              </a:spcAft>
              <a:buClr>
                <a:srgbClr val="557EB9"/>
              </a:buClr>
              <a:buSzTx/>
              <a:buFont typeface="Wingdings" pitchFamily="2" charset="2"/>
              <a:buNone/>
              <a:tabLst/>
              <a:defRPr/>
            </a:pPr>
            <a:r>
              <a:rPr lang="ru-RU" sz="2000" dirty="0" smtClean="0">
                <a:latin typeface="Segoe UI" pitchFamily="34" charset="0"/>
                <a:ea typeface="Segoe UI" pitchFamily="34" charset="0"/>
                <a:cs typeface="Segoe UI" pitchFamily="34" charset="0"/>
              </a:rPr>
              <a:t>Публикация</a:t>
            </a:r>
            <a:r>
              <a:rPr kumimoji="0" lang="en-US" sz="2000" b="0" i="0" u="none" strike="noStrike" kern="1200" cap="none" spc="0" normalizeH="0" baseline="0" noProof="0" dirty="0" smtClean="0">
                <a:ln>
                  <a:noFill/>
                </a:ln>
                <a:effectLst/>
                <a:uLnTx/>
                <a:uFillTx/>
                <a:latin typeface="Segoe UI" pitchFamily="34" charset="0"/>
                <a:ea typeface="Segoe UI" pitchFamily="34" charset="0"/>
                <a:cs typeface="Segoe UI" pitchFamily="34" charset="0"/>
              </a:rPr>
              <a:t>…</a:t>
            </a:r>
          </a:p>
          <a:p>
            <a:pPr marL="0" marR="0" lvl="0" indent="0" algn="l" defTabSz="457200" rtl="0" eaLnBrk="1" fontAlgn="auto" latinLnBrk="0" hangingPunct="1">
              <a:lnSpc>
                <a:spcPct val="100000"/>
              </a:lnSpc>
              <a:spcBef>
                <a:spcPct val="20000"/>
              </a:spcBef>
              <a:spcAft>
                <a:spcPts val="0"/>
              </a:spcAft>
              <a:buClr>
                <a:srgbClr val="557EB9"/>
              </a:buClr>
              <a:buSzTx/>
              <a:buFont typeface="Wingdings" pitchFamily="2" charset="2"/>
              <a:buNone/>
              <a:tabLst/>
              <a:defRPr/>
            </a:pPr>
            <a:endParaRPr kumimoji="0" lang="en-US" sz="2000" b="0" i="0" u="none" strike="noStrike" kern="1200" cap="none" spc="0" normalizeH="0" baseline="0" noProof="0" dirty="0" smtClean="0">
              <a:ln>
                <a:noFill/>
              </a:ln>
              <a:effectLst/>
              <a:uLnTx/>
              <a:uFillTx/>
              <a:latin typeface="Segoe UI" pitchFamily="34" charset="0"/>
              <a:ea typeface="Segoe UI" pitchFamily="34" charset="0"/>
              <a:cs typeface="Segoe UI" pitchFamily="34" charset="0"/>
            </a:endParaRPr>
          </a:p>
          <a:p>
            <a:pPr marL="0" marR="0" lvl="0" indent="0" algn="l" defTabSz="457200" rtl="0" eaLnBrk="1" fontAlgn="auto" latinLnBrk="0" hangingPunct="1">
              <a:lnSpc>
                <a:spcPct val="100000"/>
              </a:lnSpc>
              <a:spcBef>
                <a:spcPct val="20000"/>
              </a:spcBef>
              <a:spcAft>
                <a:spcPts val="0"/>
              </a:spcAft>
              <a:buClr>
                <a:srgbClr val="557EB9"/>
              </a:buClr>
              <a:buSzTx/>
              <a:buFont typeface="Wingdings" pitchFamily="2" charset="2"/>
              <a:buNone/>
              <a:tabLst/>
              <a:defRPr/>
            </a:pPr>
            <a:r>
              <a:rPr kumimoji="0" lang="ru-RU" sz="2000" b="0" i="0" u="none" strike="noStrike" kern="1200" cap="none" spc="0" normalizeH="0" baseline="0" noProof="0" dirty="0" smtClean="0">
                <a:ln>
                  <a:noFill/>
                </a:ln>
                <a:effectLst/>
                <a:uLnTx/>
                <a:uFillTx/>
                <a:latin typeface="Segoe UI" pitchFamily="34" charset="0"/>
                <a:ea typeface="Segoe UI" pitchFamily="34" charset="0"/>
                <a:cs typeface="Segoe UI" pitchFamily="34" charset="0"/>
              </a:rPr>
              <a:t>Зарабатывание</a:t>
            </a:r>
            <a:r>
              <a:rPr kumimoji="0" lang="en-US" sz="2000" b="0" i="0" u="none" strike="noStrike" kern="1200" cap="none" spc="0" normalizeH="0" baseline="0" noProof="0" dirty="0" smtClean="0">
                <a:ln>
                  <a:noFill/>
                </a:ln>
                <a:effectLst/>
                <a:uLnTx/>
                <a:uFillTx/>
                <a:latin typeface="Segoe UI" pitchFamily="34" charset="0"/>
                <a:ea typeface="Segoe UI" pitchFamily="34" charset="0"/>
                <a:cs typeface="Segoe UI" pitchFamily="34" charset="0"/>
              </a:rPr>
              <a:t>…</a:t>
            </a:r>
          </a:p>
          <a:p>
            <a:pPr marL="282575" marR="0" lvl="0" indent="-282575" algn="l" defTabSz="457200" rtl="0" eaLnBrk="1" fontAlgn="auto" latinLnBrk="0" hangingPunct="1">
              <a:lnSpc>
                <a:spcPct val="100000"/>
              </a:lnSpc>
              <a:spcBef>
                <a:spcPct val="20000"/>
              </a:spcBef>
              <a:spcAft>
                <a:spcPts val="0"/>
              </a:spcAft>
              <a:buClr>
                <a:srgbClr val="557EB9"/>
              </a:buClr>
              <a:buSzTx/>
              <a:buFont typeface="Wingdings" pitchFamily="2" charset="2"/>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06037216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latin typeface="Segoe UI" pitchFamily="34" charset="0"/>
                <a:ea typeface="Segoe UI" pitchFamily="34" charset="0"/>
                <a:cs typeface="Segoe UI" pitchFamily="34" charset="0"/>
              </a:rPr>
              <a:t>Процесс публикации</a:t>
            </a:r>
            <a:endParaRPr lang="en-US" dirty="0">
              <a:latin typeface="Segoe UI" pitchFamily="34" charset="0"/>
              <a:ea typeface="Segoe UI" pitchFamily="34" charset="0"/>
              <a:cs typeface="Segoe UI" pitchFamily="34" charset="0"/>
            </a:endParaRPr>
          </a:p>
        </p:txBody>
      </p:sp>
      <p:pic>
        <p:nvPicPr>
          <p:cNvPr id="105" name="Picture 104"/>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Lst>
          </a:blip>
          <a:srcRect l="73979"/>
          <a:stretch>
            <a:fillRect/>
          </a:stretch>
        </p:blipFill>
        <p:spPr bwMode="auto">
          <a:xfrm>
            <a:off x="7580121" y="4120963"/>
            <a:ext cx="994694" cy="1030287"/>
          </a:xfrm>
          <a:prstGeom prst="rect">
            <a:avLst/>
          </a:prstGeom>
          <a:noFill/>
          <a:ln w="9525">
            <a:noFill/>
            <a:miter lim="800000"/>
            <a:headEnd/>
            <a:tailEnd/>
          </a:ln>
          <a:effectLst/>
        </p:spPr>
      </p:pic>
      <p:pic>
        <p:nvPicPr>
          <p:cNvPr id="120" name="Picture 119"/>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Lst>
          </a:blip>
          <a:srcRect l="73979"/>
          <a:stretch>
            <a:fillRect/>
          </a:stretch>
        </p:blipFill>
        <p:spPr bwMode="auto">
          <a:xfrm>
            <a:off x="5609719" y="4170730"/>
            <a:ext cx="994694" cy="1030287"/>
          </a:xfrm>
          <a:prstGeom prst="rect">
            <a:avLst/>
          </a:prstGeom>
          <a:noFill/>
          <a:ln w="9525">
            <a:noFill/>
            <a:miter lim="800000"/>
            <a:headEnd/>
            <a:tailEnd/>
          </a:ln>
          <a:effectLst/>
        </p:spPr>
      </p:pic>
      <p:pic>
        <p:nvPicPr>
          <p:cNvPr id="121" name="Picture 120"/>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Lst>
          </a:blip>
          <a:srcRect l="73979"/>
          <a:stretch>
            <a:fillRect/>
          </a:stretch>
        </p:blipFill>
        <p:spPr bwMode="auto">
          <a:xfrm>
            <a:off x="3507515" y="4150330"/>
            <a:ext cx="994694" cy="1030287"/>
          </a:xfrm>
          <a:prstGeom prst="rect">
            <a:avLst/>
          </a:prstGeom>
          <a:noFill/>
          <a:ln w="9525">
            <a:noFill/>
            <a:miter lim="800000"/>
            <a:headEnd/>
            <a:tailEnd/>
          </a:ln>
          <a:effectLst/>
        </p:spPr>
      </p:pic>
      <p:pic>
        <p:nvPicPr>
          <p:cNvPr id="123" name="Picture 122"/>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Lst>
          </a:blip>
          <a:srcRect l="73979"/>
          <a:stretch>
            <a:fillRect/>
          </a:stretch>
        </p:blipFill>
        <p:spPr bwMode="auto">
          <a:xfrm>
            <a:off x="4688615" y="1955082"/>
            <a:ext cx="994694" cy="1030287"/>
          </a:xfrm>
          <a:prstGeom prst="rect">
            <a:avLst/>
          </a:prstGeom>
          <a:noFill/>
          <a:ln w="9525">
            <a:noFill/>
            <a:miter lim="800000"/>
            <a:headEnd/>
            <a:tailEnd/>
          </a:ln>
          <a:effectLst/>
        </p:spPr>
      </p:pic>
      <p:sp>
        <p:nvSpPr>
          <p:cNvPr id="130" name="Rectangle 129"/>
          <p:cNvSpPr/>
          <p:nvPr/>
        </p:nvSpPr>
        <p:spPr bwMode="auto">
          <a:xfrm rot="16200000" flipH="1">
            <a:off x="4765555" y="-1399449"/>
            <a:ext cx="112554" cy="6362970"/>
          </a:xfrm>
          <a:prstGeom prst="rect">
            <a:avLst/>
          </a:prstGeom>
          <a:solidFill>
            <a:schemeClr val="tx2">
              <a:lumMod val="60000"/>
              <a:lumOff val="40000"/>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smtClean="0">
              <a:solidFill>
                <a:schemeClr val="tx1"/>
              </a:solidFill>
              <a:latin typeface="Segoe UI" pitchFamily="34" charset="0"/>
              <a:ea typeface="Segoe UI" pitchFamily="34" charset="0"/>
              <a:cs typeface="Segoe UI" pitchFamily="34" charset="0"/>
            </a:endParaRPr>
          </a:p>
        </p:txBody>
      </p:sp>
      <p:sp>
        <p:nvSpPr>
          <p:cNvPr id="131" name="Rectangle 130"/>
          <p:cNvSpPr/>
          <p:nvPr/>
        </p:nvSpPr>
        <p:spPr bwMode="auto">
          <a:xfrm>
            <a:off x="1640347" y="1766115"/>
            <a:ext cx="6362968" cy="110296"/>
          </a:xfrm>
          <a:prstGeom prst="rect">
            <a:avLst/>
          </a:prstGeom>
          <a:solidFill>
            <a:schemeClr val="tx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smtClean="0">
              <a:solidFill>
                <a:schemeClr val="tx1"/>
              </a:solidFill>
              <a:latin typeface="Segoe UI" pitchFamily="34" charset="0"/>
              <a:ea typeface="Segoe UI" pitchFamily="34" charset="0"/>
              <a:cs typeface="Segoe UI" pitchFamily="34" charset="0"/>
            </a:endParaRPr>
          </a:p>
        </p:txBody>
      </p:sp>
      <p:sp>
        <p:nvSpPr>
          <p:cNvPr id="138" name="TextBox 137"/>
          <p:cNvSpPr txBox="1"/>
          <p:nvPr/>
        </p:nvSpPr>
        <p:spPr>
          <a:xfrm>
            <a:off x="1678714" y="1419934"/>
            <a:ext cx="4538242" cy="341632"/>
          </a:xfrm>
          <a:prstGeom prst="rect">
            <a:avLst/>
          </a:prstGeom>
          <a:noFill/>
        </p:spPr>
        <p:txBody>
          <a:bodyPr wrap="square" lIns="0" rtlCol="0">
            <a:spAutoFit/>
          </a:bodyPr>
          <a:lstStyle/>
          <a:p>
            <a:pPr>
              <a:lnSpc>
                <a:spcPct val="90000"/>
              </a:lnSpc>
              <a:spcBef>
                <a:spcPct val="20000"/>
              </a:spcBef>
              <a:buSzPct val="65000"/>
            </a:pPr>
            <a:r>
              <a:rPr lang="en-US" dirty="0" smtClean="0">
                <a:latin typeface="Segoe UI" pitchFamily="34" charset="0"/>
                <a:ea typeface="Segoe UI" pitchFamily="34" charset="0"/>
                <a:cs typeface="Segoe UI" pitchFamily="34" charset="0"/>
              </a:rPr>
              <a:t>Application and Game Submission</a:t>
            </a:r>
            <a:endParaRPr lang="en-US" dirty="0">
              <a:latin typeface="Segoe UI" pitchFamily="34" charset="0"/>
              <a:ea typeface="Segoe UI" pitchFamily="34" charset="0"/>
              <a:cs typeface="Segoe UI" pitchFamily="34" charset="0"/>
            </a:endParaRPr>
          </a:p>
        </p:txBody>
      </p:sp>
      <p:pic>
        <p:nvPicPr>
          <p:cNvPr id="140" name="Picture 139"/>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Lst>
          </a:blip>
          <a:srcRect l="73979"/>
          <a:stretch>
            <a:fillRect/>
          </a:stretch>
        </p:blipFill>
        <p:spPr bwMode="auto">
          <a:xfrm>
            <a:off x="2440715" y="1955082"/>
            <a:ext cx="994694" cy="1030287"/>
          </a:xfrm>
          <a:prstGeom prst="rect">
            <a:avLst/>
          </a:prstGeom>
          <a:noFill/>
          <a:ln w="9525">
            <a:noFill/>
            <a:miter lim="800000"/>
            <a:headEnd/>
            <a:tailEnd/>
          </a:ln>
          <a:effectLst/>
        </p:spPr>
      </p:pic>
      <p:sp>
        <p:nvSpPr>
          <p:cNvPr id="146" name="TextBox 145"/>
          <p:cNvSpPr txBox="1"/>
          <p:nvPr/>
        </p:nvSpPr>
        <p:spPr>
          <a:xfrm>
            <a:off x="6746015" y="4526974"/>
            <a:ext cx="423193" cy="246221"/>
          </a:xfrm>
          <a:prstGeom prst="rect">
            <a:avLst/>
          </a:prstGeom>
          <a:noFill/>
        </p:spPr>
        <p:txBody>
          <a:bodyPr wrap="none" lIns="0" tIns="0" rIns="0" bIns="0" rtlCol="0">
            <a:spAutoFit/>
          </a:bodyPr>
          <a:lstStyle/>
          <a:p>
            <a:r>
              <a:rPr lang="en-US" sz="1600" b="1" dirty="0" smtClean="0">
                <a:solidFill>
                  <a:schemeClr val="bg2">
                    <a:lumMod val="60000"/>
                    <a:lumOff val="40000"/>
                  </a:schemeClr>
                </a:solidFill>
                <a:latin typeface="Segoe UI" pitchFamily="34" charset="0"/>
                <a:ea typeface="Segoe UI" pitchFamily="34" charset="0"/>
                <a:cs typeface="Segoe UI" pitchFamily="34" charset="0"/>
              </a:rPr>
              <a:t>Sign</a:t>
            </a:r>
          </a:p>
        </p:txBody>
      </p:sp>
      <p:grpSp>
        <p:nvGrpSpPr>
          <p:cNvPr id="147" name="Group 35"/>
          <p:cNvGrpSpPr/>
          <p:nvPr/>
        </p:nvGrpSpPr>
        <p:grpSpPr>
          <a:xfrm>
            <a:off x="2707415" y="3870612"/>
            <a:ext cx="5760720" cy="152400"/>
            <a:chOff x="838200" y="1600199"/>
            <a:chExt cx="3886200" cy="304800"/>
          </a:xfrm>
        </p:grpSpPr>
        <p:sp>
          <p:nvSpPr>
            <p:cNvPr id="148" name="Rectangle 147"/>
            <p:cNvSpPr/>
            <p:nvPr/>
          </p:nvSpPr>
          <p:spPr bwMode="auto">
            <a:xfrm rot="16200000" flipH="1">
              <a:off x="2675985" y="-237586"/>
              <a:ext cx="210629" cy="3886200"/>
            </a:xfrm>
            <a:prstGeom prst="rect">
              <a:avLst/>
            </a:prstGeom>
            <a:solidFill>
              <a:schemeClr val="tx2">
                <a:lumMod val="60000"/>
                <a:lumOff val="40000"/>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smtClean="0">
                <a:solidFill>
                  <a:schemeClr val="tx1"/>
                </a:solidFill>
                <a:latin typeface="Segoe UI" pitchFamily="34" charset="0"/>
                <a:ea typeface="Segoe UI" pitchFamily="34" charset="0"/>
                <a:cs typeface="Segoe UI" pitchFamily="34" charset="0"/>
              </a:endParaRPr>
            </a:p>
          </p:txBody>
        </p:sp>
        <p:sp>
          <p:nvSpPr>
            <p:cNvPr id="149" name="Rectangle 148"/>
            <p:cNvSpPr/>
            <p:nvPr/>
          </p:nvSpPr>
          <p:spPr bwMode="auto">
            <a:xfrm>
              <a:off x="838200" y="1680910"/>
              <a:ext cx="3886199" cy="224089"/>
            </a:xfrm>
            <a:prstGeom prst="rect">
              <a:avLst/>
            </a:prstGeom>
            <a:solidFill>
              <a:schemeClr val="tx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smtClean="0">
                <a:solidFill>
                  <a:schemeClr val="tx1"/>
                </a:solidFill>
                <a:latin typeface="Segoe UI" pitchFamily="34" charset="0"/>
                <a:ea typeface="Segoe UI" pitchFamily="34" charset="0"/>
                <a:cs typeface="Segoe UI" pitchFamily="34" charset="0"/>
              </a:endParaRPr>
            </a:p>
          </p:txBody>
        </p:sp>
      </p:grpSp>
      <p:sp>
        <p:nvSpPr>
          <p:cNvPr id="150" name="TextBox 149"/>
          <p:cNvSpPr txBox="1"/>
          <p:nvPr/>
        </p:nvSpPr>
        <p:spPr>
          <a:xfrm>
            <a:off x="2637965" y="3579536"/>
            <a:ext cx="4172937" cy="341632"/>
          </a:xfrm>
          <a:prstGeom prst="rect">
            <a:avLst/>
          </a:prstGeom>
          <a:noFill/>
        </p:spPr>
        <p:txBody>
          <a:bodyPr wrap="none" rtlCol="0">
            <a:spAutoFit/>
          </a:bodyPr>
          <a:lstStyle/>
          <a:p>
            <a:pPr>
              <a:lnSpc>
                <a:spcPct val="90000"/>
              </a:lnSpc>
              <a:spcBef>
                <a:spcPct val="20000"/>
              </a:spcBef>
              <a:buSzPct val="65000"/>
            </a:pPr>
            <a:r>
              <a:rPr lang="en-US" dirty="0" smtClean="0">
                <a:latin typeface="Segoe UI" pitchFamily="34" charset="0"/>
                <a:ea typeface="Segoe UI" pitchFamily="34" charset="0"/>
                <a:cs typeface="Segoe UI" pitchFamily="34" charset="0"/>
              </a:rPr>
              <a:t>Windows Phone 7 Deployment Service</a:t>
            </a:r>
            <a:endParaRPr lang="en-US" dirty="0">
              <a:latin typeface="Segoe UI" pitchFamily="34" charset="0"/>
              <a:ea typeface="Segoe UI" pitchFamily="34" charset="0"/>
              <a:cs typeface="Segoe UI" pitchFamily="34" charset="0"/>
            </a:endParaRPr>
          </a:p>
        </p:txBody>
      </p:sp>
      <p:grpSp>
        <p:nvGrpSpPr>
          <p:cNvPr id="152" name="Group 31"/>
          <p:cNvGrpSpPr/>
          <p:nvPr/>
        </p:nvGrpSpPr>
        <p:grpSpPr>
          <a:xfrm>
            <a:off x="4405521" y="2088372"/>
            <a:ext cx="939939" cy="990600"/>
            <a:chOff x="3655344" y="1398636"/>
            <a:chExt cx="1371600" cy="1496964"/>
          </a:xfrm>
        </p:grpSpPr>
        <p:sp>
          <p:nvSpPr>
            <p:cNvPr id="153" name="Rectangle 152"/>
            <p:cNvSpPr/>
            <p:nvPr/>
          </p:nvSpPr>
          <p:spPr bwMode="auto">
            <a:xfrm>
              <a:off x="3807745" y="1398636"/>
              <a:ext cx="609600" cy="990600"/>
            </a:xfrm>
            <a:prstGeom prst="rect">
              <a:avLst/>
            </a:prstGeom>
            <a:solidFill>
              <a:srgbClr val="0070C0">
                <a:alpha val="8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dirty="0" smtClean="0">
                <a:solidFill>
                  <a:schemeClr val="tx1"/>
                </a:solidFill>
                <a:latin typeface="Segoe UI" pitchFamily="34" charset="0"/>
                <a:ea typeface="Segoe UI" pitchFamily="34" charset="0"/>
                <a:cs typeface="Segoe UI" pitchFamily="34" charset="0"/>
              </a:endParaRPr>
            </a:p>
          </p:txBody>
        </p:sp>
        <p:sp>
          <p:nvSpPr>
            <p:cNvPr id="154" name="TextBox 153"/>
            <p:cNvSpPr txBox="1"/>
            <p:nvPr/>
          </p:nvSpPr>
          <p:spPr>
            <a:xfrm>
              <a:off x="3883945" y="1474837"/>
              <a:ext cx="397658" cy="279062"/>
            </a:xfrm>
            <a:prstGeom prst="rect">
              <a:avLst/>
            </a:prstGeom>
            <a:noFill/>
          </p:spPr>
          <p:txBody>
            <a:bodyPr wrap="none" lIns="0" tIns="0" rIns="0" bIns="0" rtlCol="0">
              <a:spAutoFit/>
            </a:bodyPr>
            <a:lstStyle/>
            <a:p>
              <a:r>
                <a:rPr lang="en-US" sz="1200" dirty="0" smtClean="0">
                  <a:solidFill>
                    <a:schemeClr val="bg1"/>
                  </a:solidFill>
                  <a:latin typeface="Segoe UI" pitchFamily="34" charset="0"/>
                  <a:ea typeface="Segoe UI" pitchFamily="34" charset="0"/>
                  <a:cs typeface="Segoe UI" pitchFamily="34" charset="0"/>
                </a:rPr>
                <a:t>.xap</a:t>
              </a:r>
            </a:p>
          </p:txBody>
        </p:sp>
        <p:pic>
          <p:nvPicPr>
            <p:cNvPr id="155" name="Picture 154" descr="C:\Documents and Settings\mitchelld\Desktop\report 256.png"/>
            <p:cNvPicPr>
              <a:picLocks noChangeAspect="1" noChangeArrowheads="1"/>
            </p:cNvPicPr>
            <p:nvPr/>
          </p:nvPicPr>
          <p:blipFill>
            <a:blip r:embed="rId5" cstate="print"/>
            <a:srcRect/>
            <a:stretch>
              <a:fillRect/>
            </a:stretch>
          </p:blipFill>
          <p:spPr bwMode="auto">
            <a:xfrm>
              <a:off x="3960144" y="1703436"/>
              <a:ext cx="1066800" cy="1066800"/>
            </a:xfrm>
            <a:prstGeom prst="rect">
              <a:avLst/>
            </a:prstGeom>
            <a:noFill/>
          </p:spPr>
        </p:pic>
        <p:pic>
          <p:nvPicPr>
            <p:cNvPr id="156" name="Picture 3" descr="C:\Documents and Settings\mitchelld\Desktop\document_256.png"/>
            <p:cNvPicPr>
              <a:picLocks noChangeAspect="1" noChangeArrowheads="1"/>
            </p:cNvPicPr>
            <p:nvPr/>
          </p:nvPicPr>
          <p:blipFill>
            <a:blip r:embed="rId6" cstate="print"/>
            <a:srcRect/>
            <a:stretch>
              <a:fillRect/>
            </a:stretch>
          </p:blipFill>
          <p:spPr bwMode="auto">
            <a:xfrm>
              <a:off x="3655344" y="1703436"/>
              <a:ext cx="1192164" cy="1192164"/>
            </a:xfrm>
            <a:prstGeom prst="rect">
              <a:avLst/>
            </a:prstGeom>
            <a:noFill/>
          </p:spPr>
        </p:pic>
        <p:sp>
          <p:nvSpPr>
            <p:cNvPr id="157" name="TextBox 156"/>
            <p:cNvSpPr txBox="1"/>
            <p:nvPr/>
          </p:nvSpPr>
          <p:spPr>
            <a:xfrm>
              <a:off x="4083048" y="2008236"/>
              <a:ext cx="313448" cy="279062"/>
            </a:xfrm>
            <a:prstGeom prst="rect">
              <a:avLst/>
            </a:prstGeom>
            <a:noFill/>
          </p:spPr>
          <p:txBody>
            <a:bodyPr wrap="none" lIns="0" tIns="0" rIns="0" bIns="0" rtlCol="0">
              <a:spAutoFit/>
            </a:bodyPr>
            <a:lstStyle/>
            <a:p>
              <a:r>
                <a:rPr lang="en-US" sz="1200" dirty="0" smtClean="0">
                  <a:solidFill>
                    <a:schemeClr val="bg1">
                      <a:lumMod val="50000"/>
                      <a:lumOff val="50000"/>
                    </a:schemeClr>
                  </a:solidFill>
                  <a:latin typeface="Segoe UI" pitchFamily="34" charset="0"/>
                  <a:ea typeface="Segoe UI" pitchFamily="34" charset="0"/>
                  <a:cs typeface="Segoe UI" pitchFamily="34" charset="0"/>
                </a:rPr>
                <a:t>.</a:t>
              </a:r>
              <a:r>
                <a:rPr lang="en-US" sz="1200" b="1" dirty="0" smtClean="0">
                  <a:latin typeface="Segoe UI" pitchFamily="34" charset="0"/>
                  <a:ea typeface="Segoe UI" pitchFamily="34" charset="0"/>
                  <a:cs typeface="Segoe UI" pitchFamily="34" charset="0"/>
                </a:rPr>
                <a:t>dll</a:t>
              </a:r>
            </a:p>
          </p:txBody>
        </p:sp>
      </p:grpSp>
      <p:sp>
        <p:nvSpPr>
          <p:cNvPr id="158" name="TextBox 157"/>
          <p:cNvSpPr txBox="1"/>
          <p:nvPr/>
        </p:nvSpPr>
        <p:spPr>
          <a:xfrm>
            <a:off x="3408071" y="2233662"/>
            <a:ext cx="1070807" cy="492443"/>
          </a:xfrm>
          <a:prstGeom prst="rect">
            <a:avLst/>
          </a:prstGeom>
          <a:noFill/>
        </p:spPr>
        <p:txBody>
          <a:bodyPr wrap="none" lIns="0" tIns="0" rIns="0" bIns="0" rtlCol="0">
            <a:spAutoFit/>
          </a:bodyPr>
          <a:lstStyle/>
          <a:p>
            <a:pPr algn="ctr"/>
            <a:r>
              <a:rPr lang="en-US" sz="1600" b="1" dirty="0" smtClean="0">
                <a:solidFill>
                  <a:schemeClr val="bg2">
                    <a:lumMod val="60000"/>
                    <a:lumOff val="40000"/>
                  </a:schemeClr>
                </a:solidFill>
                <a:latin typeface="Segoe UI" pitchFamily="34" charset="0"/>
                <a:ea typeface="Segoe UI" pitchFamily="34" charset="0"/>
                <a:cs typeface="Segoe UI" pitchFamily="34" charset="0"/>
              </a:rPr>
              <a:t>App</a:t>
            </a:r>
          </a:p>
          <a:p>
            <a:pPr algn="ctr"/>
            <a:r>
              <a:rPr lang="en-US" sz="1600" b="1" dirty="0" smtClean="0">
                <a:solidFill>
                  <a:schemeClr val="bg2">
                    <a:lumMod val="60000"/>
                    <a:lumOff val="40000"/>
                  </a:schemeClr>
                </a:solidFill>
                <a:latin typeface="Segoe UI" pitchFamily="34" charset="0"/>
                <a:ea typeface="Segoe UI" pitchFamily="34" charset="0"/>
                <a:cs typeface="Segoe UI" pitchFamily="34" charset="0"/>
              </a:rPr>
              <a:t>submission</a:t>
            </a:r>
          </a:p>
        </p:txBody>
      </p:sp>
      <p:sp>
        <p:nvSpPr>
          <p:cNvPr id="159" name="TextBox 158"/>
          <p:cNvSpPr txBox="1"/>
          <p:nvPr/>
        </p:nvSpPr>
        <p:spPr>
          <a:xfrm>
            <a:off x="5757607" y="2125921"/>
            <a:ext cx="1221168" cy="738664"/>
          </a:xfrm>
          <a:prstGeom prst="rect">
            <a:avLst/>
          </a:prstGeom>
          <a:noFill/>
        </p:spPr>
        <p:txBody>
          <a:bodyPr wrap="none" lIns="0" tIns="0" rIns="0" bIns="0" rtlCol="0">
            <a:spAutoFit/>
          </a:bodyPr>
          <a:lstStyle/>
          <a:p>
            <a:pPr algn="ctr"/>
            <a:r>
              <a:rPr lang="en-US" sz="1600" b="1" dirty="0" smtClean="0">
                <a:solidFill>
                  <a:schemeClr val="bg2">
                    <a:lumMod val="60000"/>
                    <a:lumOff val="40000"/>
                  </a:schemeClr>
                </a:solidFill>
                <a:latin typeface="Segoe UI" pitchFamily="34" charset="0"/>
                <a:ea typeface="Segoe UI" pitchFamily="34" charset="0"/>
                <a:cs typeface="Segoe UI" pitchFamily="34" charset="0"/>
              </a:rPr>
              <a:t>App</a:t>
            </a:r>
          </a:p>
          <a:p>
            <a:pPr algn="ctr"/>
            <a:r>
              <a:rPr lang="en-US" sz="1600" b="1" dirty="0" smtClean="0">
                <a:solidFill>
                  <a:schemeClr val="bg2">
                    <a:lumMod val="60000"/>
                    <a:lumOff val="40000"/>
                  </a:schemeClr>
                </a:solidFill>
                <a:latin typeface="Segoe UI" pitchFamily="34" charset="0"/>
                <a:ea typeface="Segoe UI" pitchFamily="34" charset="0"/>
                <a:cs typeface="Segoe UI" pitchFamily="34" charset="0"/>
              </a:rPr>
              <a:t>Packaging &amp;</a:t>
            </a:r>
          </a:p>
          <a:p>
            <a:pPr algn="ctr"/>
            <a:r>
              <a:rPr lang="en-US" sz="1600" b="1" dirty="0" smtClean="0">
                <a:solidFill>
                  <a:schemeClr val="bg2">
                    <a:lumMod val="60000"/>
                    <a:lumOff val="40000"/>
                  </a:schemeClr>
                </a:solidFill>
                <a:latin typeface="Segoe UI" pitchFamily="34" charset="0"/>
                <a:ea typeface="Segoe UI" pitchFamily="34" charset="0"/>
                <a:cs typeface="Segoe UI" pitchFamily="34" charset="0"/>
              </a:rPr>
              <a:t>Validation</a:t>
            </a:r>
          </a:p>
        </p:txBody>
      </p:sp>
      <p:grpSp>
        <p:nvGrpSpPr>
          <p:cNvPr id="160" name="Group 72"/>
          <p:cNvGrpSpPr/>
          <p:nvPr/>
        </p:nvGrpSpPr>
        <p:grpSpPr>
          <a:xfrm>
            <a:off x="7030563" y="2073231"/>
            <a:ext cx="939939" cy="990600"/>
            <a:chOff x="6341326" y="2367797"/>
            <a:chExt cx="939939" cy="990600"/>
          </a:xfrm>
        </p:grpSpPr>
        <p:grpSp>
          <p:nvGrpSpPr>
            <p:cNvPr id="161" name="Group 31"/>
            <p:cNvGrpSpPr/>
            <p:nvPr/>
          </p:nvGrpSpPr>
          <p:grpSpPr>
            <a:xfrm>
              <a:off x="6341326" y="2367797"/>
              <a:ext cx="939939" cy="990600"/>
              <a:chOff x="3655344" y="1398636"/>
              <a:chExt cx="1371600" cy="1496964"/>
            </a:xfrm>
          </p:grpSpPr>
          <p:sp>
            <p:nvSpPr>
              <p:cNvPr id="163" name="Rectangle 162"/>
              <p:cNvSpPr/>
              <p:nvPr/>
            </p:nvSpPr>
            <p:spPr bwMode="auto">
              <a:xfrm>
                <a:off x="3807745" y="1398636"/>
                <a:ext cx="609600" cy="990600"/>
              </a:xfrm>
              <a:prstGeom prst="rect">
                <a:avLst/>
              </a:prstGeom>
              <a:solidFill>
                <a:srgbClr val="0070C0">
                  <a:alpha val="8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dirty="0" smtClean="0">
                  <a:solidFill>
                    <a:schemeClr val="tx1"/>
                  </a:solidFill>
                  <a:latin typeface="Segoe UI" pitchFamily="34" charset="0"/>
                  <a:ea typeface="Segoe UI" pitchFamily="34" charset="0"/>
                  <a:cs typeface="Segoe UI" pitchFamily="34" charset="0"/>
                </a:endParaRPr>
              </a:p>
            </p:txBody>
          </p:sp>
          <p:sp>
            <p:nvSpPr>
              <p:cNvPr id="164" name="TextBox 163"/>
              <p:cNvSpPr txBox="1"/>
              <p:nvPr/>
            </p:nvSpPr>
            <p:spPr>
              <a:xfrm>
                <a:off x="3883945" y="1474837"/>
                <a:ext cx="397658" cy="279062"/>
              </a:xfrm>
              <a:prstGeom prst="rect">
                <a:avLst/>
              </a:prstGeom>
              <a:noFill/>
            </p:spPr>
            <p:txBody>
              <a:bodyPr wrap="none" lIns="0" tIns="0" rIns="0" bIns="0" rtlCol="0">
                <a:spAutoFit/>
              </a:bodyPr>
              <a:lstStyle/>
              <a:p>
                <a:r>
                  <a:rPr lang="en-US" sz="1200" dirty="0" smtClean="0">
                    <a:solidFill>
                      <a:schemeClr val="bg1"/>
                    </a:solidFill>
                    <a:latin typeface="Segoe UI" pitchFamily="34" charset="0"/>
                    <a:ea typeface="Segoe UI" pitchFamily="34" charset="0"/>
                    <a:cs typeface="Segoe UI" pitchFamily="34" charset="0"/>
                  </a:rPr>
                  <a:t>.xap</a:t>
                </a:r>
              </a:p>
            </p:txBody>
          </p:sp>
          <p:pic>
            <p:nvPicPr>
              <p:cNvPr id="165" name="Picture 164" descr="C:\Documents and Settings\mitchelld\Desktop\report 256.png"/>
              <p:cNvPicPr>
                <a:picLocks noChangeAspect="1" noChangeArrowheads="1"/>
              </p:cNvPicPr>
              <p:nvPr/>
            </p:nvPicPr>
            <p:blipFill>
              <a:blip r:embed="rId5" cstate="print"/>
              <a:srcRect/>
              <a:stretch>
                <a:fillRect/>
              </a:stretch>
            </p:blipFill>
            <p:spPr bwMode="auto">
              <a:xfrm>
                <a:off x="3960144" y="1703436"/>
                <a:ext cx="1066800" cy="1066800"/>
              </a:xfrm>
              <a:prstGeom prst="rect">
                <a:avLst/>
              </a:prstGeom>
              <a:noFill/>
            </p:spPr>
          </p:pic>
          <p:pic>
            <p:nvPicPr>
              <p:cNvPr id="166" name="Picture 3" descr="C:\Documents and Settings\mitchelld\Desktop\document_256.png"/>
              <p:cNvPicPr>
                <a:picLocks noChangeAspect="1" noChangeArrowheads="1"/>
              </p:cNvPicPr>
              <p:nvPr/>
            </p:nvPicPr>
            <p:blipFill>
              <a:blip r:embed="rId6" cstate="print"/>
              <a:srcRect/>
              <a:stretch>
                <a:fillRect/>
              </a:stretch>
            </p:blipFill>
            <p:spPr bwMode="auto">
              <a:xfrm>
                <a:off x="3655344" y="1703436"/>
                <a:ext cx="1192164" cy="1192164"/>
              </a:xfrm>
              <a:prstGeom prst="rect">
                <a:avLst/>
              </a:prstGeom>
              <a:noFill/>
            </p:spPr>
          </p:pic>
          <p:sp>
            <p:nvSpPr>
              <p:cNvPr id="167" name="TextBox 166"/>
              <p:cNvSpPr txBox="1"/>
              <p:nvPr/>
            </p:nvSpPr>
            <p:spPr>
              <a:xfrm>
                <a:off x="4083048" y="2008236"/>
                <a:ext cx="313448" cy="279062"/>
              </a:xfrm>
              <a:prstGeom prst="rect">
                <a:avLst/>
              </a:prstGeom>
              <a:noFill/>
            </p:spPr>
            <p:txBody>
              <a:bodyPr wrap="none" lIns="0" tIns="0" rIns="0" bIns="0" rtlCol="0">
                <a:spAutoFit/>
              </a:bodyPr>
              <a:lstStyle/>
              <a:p>
                <a:r>
                  <a:rPr lang="en-US" sz="1200" dirty="0" smtClean="0">
                    <a:solidFill>
                      <a:schemeClr val="bg1">
                        <a:lumMod val="50000"/>
                        <a:lumOff val="50000"/>
                      </a:schemeClr>
                    </a:solidFill>
                    <a:latin typeface="Segoe UI" pitchFamily="34" charset="0"/>
                    <a:ea typeface="Segoe UI" pitchFamily="34" charset="0"/>
                    <a:cs typeface="Segoe UI" pitchFamily="34" charset="0"/>
                  </a:rPr>
                  <a:t>.</a:t>
                </a:r>
                <a:r>
                  <a:rPr lang="en-US" sz="1200" b="1" dirty="0" smtClean="0">
                    <a:latin typeface="Segoe UI" pitchFamily="34" charset="0"/>
                    <a:ea typeface="Segoe UI" pitchFamily="34" charset="0"/>
                    <a:cs typeface="Segoe UI" pitchFamily="34" charset="0"/>
                  </a:rPr>
                  <a:t>dll</a:t>
                </a:r>
              </a:p>
            </p:txBody>
          </p:sp>
        </p:grpSp>
        <p:pic>
          <p:nvPicPr>
            <p:cNvPr id="162" name="Picture 3" descr="C:\Documents and Settings\mitchelld\Desktop\Combo Lock secure locked security.png"/>
            <p:cNvPicPr>
              <a:picLocks noChangeAspect="1" noChangeArrowheads="1"/>
            </p:cNvPicPr>
            <p:nvPr/>
          </p:nvPicPr>
          <p:blipFill>
            <a:blip r:embed="rId7" cstate="print"/>
            <a:srcRect/>
            <a:stretch>
              <a:fillRect/>
            </a:stretch>
          </p:blipFill>
          <p:spPr bwMode="auto">
            <a:xfrm>
              <a:off x="6385699" y="2823930"/>
              <a:ext cx="297850" cy="451706"/>
            </a:xfrm>
            <a:prstGeom prst="rect">
              <a:avLst/>
            </a:prstGeom>
            <a:noFill/>
          </p:spPr>
        </p:pic>
      </p:grpSp>
      <p:grpSp>
        <p:nvGrpSpPr>
          <p:cNvPr id="168" name="Group 16391"/>
          <p:cNvGrpSpPr/>
          <p:nvPr/>
        </p:nvGrpSpPr>
        <p:grpSpPr>
          <a:xfrm>
            <a:off x="7219089" y="4262078"/>
            <a:ext cx="939939" cy="990600"/>
            <a:chOff x="3127655" y="5066604"/>
            <a:chExt cx="939939" cy="990600"/>
          </a:xfrm>
        </p:grpSpPr>
        <p:grpSp>
          <p:nvGrpSpPr>
            <p:cNvPr id="169" name="Group 73"/>
            <p:cNvGrpSpPr/>
            <p:nvPr/>
          </p:nvGrpSpPr>
          <p:grpSpPr>
            <a:xfrm>
              <a:off x="3127655" y="5066604"/>
              <a:ext cx="939939" cy="990600"/>
              <a:chOff x="6341326" y="2367797"/>
              <a:chExt cx="939939" cy="990600"/>
            </a:xfrm>
          </p:grpSpPr>
          <p:grpSp>
            <p:nvGrpSpPr>
              <p:cNvPr id="171" name="Group 31"/>
              <p:cNvGrpSpPr/>
              <p:nvPr/>
            </p:nvGrpSpPr>
            <p:grpSpPr>
              <a:xfrm>
                <a:off x="6341326" y="2367797"/>
                <a:ext cx="939939" cy="990600"/>
                <a:chOff x="3655344" y="1398636"/>
                <a:chExt cx="1371600" cy="1496964"/>
              </a:xfrm>
            </p:grpSpPr>
            <p:sp>
              <p:nvSpPr>
                <p:cNvPr id="173" name="Rectangle 172"/>
                <p:cNvSpPr/>
                <p:nvPr/>
              </p:nvSpPr>
              <p:spPr bwMode="auto">
                <a:xfrm>
                  <a:off x="3807745" y="1398636"/>
                  <a:ext cx="609600" cy="990600"/>
                </a:xfrm>
                <a:prstGeom prst="rect">
                  <a:avLst/>
                </a:prstGeom>
                <a:solidFill>
                  <a:srgbClr val="0070C0">
                    <a:alpha val="8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dirty="0" smtClean="0">
                    <a:solidFill>
                      <a:schemeClr val="tx1"/>
                    </a:solidFill>
                    <a:latin typeface="Segoe UI" pitchFamily="34" charset="0"/>
                    <a:ea typeface="Segoe UI" pitchFamily="34" charset="0"/>
                    <a:cs typeface="Segoe UI" pitchFamily="34" charset="0"/>
                  </a:endParaRPr>
                </a:p>
              </p:txBody>
            </p:sp>
            <p:sp>
              <p:nvSpPr>
                <p:cNvPr id="174" name="TextBox 173"/>
                <p:cNvSpPr txBox="1"/>
                <p:nvPr/>
              </p:nvSpPr>
              <p:spPr>
                <a:xfrm>
                  <a:off x="3883945" y="1474837"/>
                  <a:ext cx="397658" cy="279062"/>
                </a:xfrm>
                <a:prstGeom prst="rect">
                  <a:avLst/>
                </a:prstGeom>
                <a:noFill/>
              </p:spPr>
              <p:txBody>
                <a:bodyPr wrap="none" lIns="0" tIns="0" rIns="0" bIns="0" rtlCol="0">
                  <a:spAutoFit/>
                </a:bodyPr>
                <a:lstStyle/>
                <a:p>
                  <a:r>
                    <a:rPr lang="en-US" sz="1200" dirty="0" smtClean="0">
                      <a:solidFill>
                        <a:schemeClr val="bg1"/>
                      </a:solidFill>
                      <a:latin typeface="Segoe UI" pitchFamily="34" charset="0"/>
                      <a:ea typeface="Segoe UI" pitchFamily="34" charset="0"/>
                      <a:cs typeface="Segoe UI" pitchFamily="34" charset="0"/>
                    </a:rPr>
                    <a:t>.xap</a:t>
                  </a:r>
                </a:p>
              </p:txBody>
            </p:sp>
            <p:pic>
              <p:nvPicPr>
                <p:cNvPr id="175" name="Picture 174" descr="C:\Documents and Settings\mitchelld\Desktop\report 256.png"/>
                <p:cNvPicPr>
                  <a:picLocks noChangeAspect="1" noChangeArrowheads="1"/>
                </p:cNvPicPr>
                <p:nvPr/>
              </p:nvPicPr>
              <p:blipFill>
                <a:blip r:embed="rId5" cstate="print"/>
                <a:srcRect/>
                <a:stretch>
                  <a:fillRect/>
                </a:stretch>
              </p:blipFill>
              <p:spPr bwMode="auto">
                <a:xfrm>
                  <a:off x="3960144" y="1703436"/>
                  <a:ext cx="1066800" cy="1066800"/>
                </a:xfrm>
                <a:prstGeom prst="rect">
                  <a:avLst/>
                </a:prstGeom>
                <a:noFill/>
              </p:spPr>
            </p:pic>
            <p:pic>
              <p:nvPicPr>
                <p:cNvPr id="176" name="Picture 3" descr="C:\Documents and Settings\mitchelld\Desktop\document_256.png"/>
                <p:cNvPicPr>
                  <a:picLocks noChangeAspect="1" noChangeArrowheads="1"/>
                </p:cNvPicPr>
                <p:nvPr/>
              </p:nvPicPr>
              <p:blipFill>
                <a:blip r:embed="rId6" cstate="print"/>
                <a:srcRect/>
                <a:stretch>
                  <a:fillRect/>
                </a:stretch>
              </p:blipFill>
              <p:spPr bwMode="auto">
                <a:xfrm>
                  <a:off x="3655344" y="1703436"/>
                  <a:ext cx="1192164" cy="1192164"/>
                </a:xfrm>
                <a:prstGeom prst="rect">
                  <a:avLst/>
                </a:prstGeom>
                <a:noFill/>
              </p:spPr>
            </p:pic>
            <p:sp>
              <p:nvSpPr>
                <p:cNvPr id="177" name="TextBox 176"/>
                <p:cNvSpPr txBox="1"/>
                <p:nvPr/>
              </p:nvSpPr>
              <p:spPr>
                <a:xfrm>
                  <a:off x="4083048" y="2008236"/>
                  <a:ext cx="313448" cy="279062"/>
                </a:xfrm>
                <a:prstGeom prst="rect">
                  <a:avLst/>
                </a:prstGeom>
                <a:noFill/>
              </p:spPr>
              <p:txBody>
                <a:bodyPr wrap="none" lIns="0" tIns="0" rIns="0" bIns="0" rtlCol="0">
                  <a:spAutoFit/>
                </a:bodyPr>
                <a:lstStyle/>
                <a:p>
                  <a:r>
                    <a:rPr lang="en-US" sz="1200" dirty="0" smtClean="0">
                      <a:solidFill>
                        <a:schemeClr val="bg1">
                          <a:lumMod val="50000"/>
                          <a:lumOff val="50000"/>
                        </a:schemeClr>
                      </a:solidFill>
                      <a:latin typeface="Segoe UI" pitchFamily="34" charset="0"/>
                      <a:ea typeface="Segoe UI" pitchFamily="34" charset="0"/>
                      <a:cs typeface="Segoe UI" pitchFamily="34" charset="0"/>
                    </a:rPr>
                    <a:t>.</a:t>
                  </a:r>
                  <a:r>
                    <a:rPr lang="en-US" sz="1200" b="1" dirty="0" smtClean="0">
                      <a:latin typeface="Segoe UI" pitchFamily="34" charset="0"/>
                      <a:ea typeface="Segoe UI" pitchFamily="34" charset="0"/>
                      <a:cs typeface="Segoe UI" pitchFamily="34" charset="0"/>
                    </a:rPr>
                    <a:t>dll</a:t>
                  </a:r>
                </a:p>
              </p:txBody>
            </p:sp>
          </p:grpSp>
          <p:pic>
            <p:nvPicPr>
              <p:cNvPr id="172" name="Picture 3" descr="C:\Documents and Settings\mitchelld\Desktop\Combo Lock secure locked security.png"/>
              <p:cNvPicPr>
                <a:picLocks noChangeAspect="1" noChangeArrowheads="1"/>
              </p:cNvPicPr>
              <p:nvPr/>
            </p:nvPicPr>
            <p:blipFill>
              <a:blip r:embed="rId7" cstate="print"/>
              <a:srcRect/>
              <a:stretch>
                <a:fillRect/>
              </a:stretch>
            </p:blipFill>
            <p:spPr bwMode="auto">
              <a:xfrm>
                <a:off x="6385699" y="2823930"/>
                <a:ext cx="297850" cy="451706"/>
              </a:xfrm>
              <a:prstGeom prst="rect">
                <a:avLst/>
              </a:prstGeom>
              <a:noFill/>
            </p:spPr>
          </p:pic>
        </p:grpSp>
        <p:pic>
          <p:nvPicPr>
            <p:cNvPr id="170" name="Picture 16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88468" y="5579623"/>
              <a:ext cx="452501" cy="462028"/>
            </a:xfrm>
            <a:prstGeom prst="rect">
              <a:avLst/>
            </a:prstGeom>
          </p:spPr>
        </p:pic>
      </p:grpSp>
      <p:grpSp>
        <p:nvGrpSpPr>
          <p:cNvPr id="178" name="Group 107"/>
          <p:cNvGrpSpPr/>
          <p:nvPr/>
        </p:nvGrpSpPr>
        <p:grpSpPr>
          <a:xfrm>
            <a:off x="5276562" y="4282956"/>
            <a:ext cx="939939" cy="990600"/>
            <a:chOff x="6341326" y="2367797"/>
            <a:chExt cx="939939" cy="990600"/>
          </a:xfrm>
        </p:grpSpPr>
        <p:grpSp>
          <p:nvGrpSpPr>
            <p:cNvPr id="179" name="Group 31"/>
            <p:cNvGrpSpPr/>
            <p:nvPr/>
          </p:nvGrpSpPr>
          <p:grpSpPr>
            <a:xfrm>
              <a:off x="6341326" y="2367797"/>
              <a:ext cx="939939" cy="990600"/>
              <a:chOff x="3655344" y="1398636"/>
              <a:chExt cx="1371600" cy="1496964"/>
            </a:xfrm>
          </p:grpSpPr>
          <p:sp>
            <p:nvSpPr>
              <p:cNvPr id="181" name="Rectangle 180"/>
              <p:cNvSpPr/>
              <p:nvPr/>
            </p:nvSpPr>
            <p:spPr bwMode="auto">
              <a:xfrm>
                <a:off x="3807745" y="1398636"/>
                <a:ext cx="609600" cy="990600"/>
              </a:xfrm>
              <a:prstGeom prst="rect">
                <a:avLst/>
              </a:prstGeom>
              <a:solidFill>
                <a:srgbClr val="0070C0">
                  <a:alpha val="8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dirty="0" smtClean="0">
                  <a:solidFill>
                    <a:schemeClr val="tx1"/>
                  </a:solidFill>
                  <a:latin typeface="Segoe UI" pitchFamily="34" charset="0"/>
                  <a:ea typeface="Segoe UI" pitchFamily="34" charset="0"/>
                  <a:cs typeface="Segoe UI" pitchFamily="34" charset="0"/>
                </a:endParaRPr>
              </a:p>
            </p:txBody>
          </p:sp>
          <p:sp>
            <p:nvSpPr>
              <p:cNvPr id="182" name="TextBox 181"/>
              <p:cNvSpPr txBox="1"/>
              <p:nvPr/>
            </p:nvSpPr>
            <p:spPr>
              <a:xfrm>
                <a:off x="3883945" y="1474837"/>
                <a:ext cx="397658" cy="279062"/>
              </a:xfrm>
              <a:prstGeom prst="rect">
                <a:avLst/>
              </a:prstGeom>
              <a:noFill/>
            </p:spPr>
            <p:txBody>
              <a:bodyPr wrap="none" lIns="0" tIns="0" rIns="0" bIns="0" rtlCol="0">
                <a:spAutoFit/>
              </a:bodyPr>
              <a:lstStyle/>
              <a:p>
                <a:r>
                  <a:rPr lang="en-US" sz="1200" dirty="0" smtClean="0">
                    <a:solidFill>
                      <a:schemeClr val="bg1"/>
                    </a:solidFill>
                    <a:latin typeface="Segoe UI" pitchFamily="34" charset="0"/>
                    <a:ea typeface="Segoe UI" pitchFamily="34" charset="0"/>
                    <a:cs typeface="Segoe UI" pitchFamily="34" charset="0"/>
                  </a:rPr>
                  <a:t>.xap</a:t>
                </a:r>
              </a:p>
            </p:txBody>
          </p:sp>
          <p:pic>
            <p:nvPicPr>
              <p:cNvPr id="183" name="Picture 182" descr="C:\Documents and Settings\mitchelld\Desktop\report 256.png"/>
              <p:cNvPicPr>
                <a:picLocks noChangeAspect="1" noChangeArrowheads="1"/>
              </p:cNvPicPr>
              <p:nvPr/>
            </p:nvPicPr>
            <p:blipFill>
              <a:blip r:embed="rId5" cstate="print"/>
              <a:srcRect/>
              <a:stretch>
                <a:fillRect/>
              </a:stretch>
            </p:blipFill>
            <p:spPr bwMode="auto">
              <a:xfrm>
                <a:off x="3960144" y="1703436"/>
                <a:ext cx="1066800" cy="1066800"/>
              </a:xfrm>
              <a:prstGeom prst="rect">
                <a:avLst/>
              </a:prstGeom>
              <a:noFill/>
            </p:spPr>
          </p:pic>
          <p:pic>
            <p:nvPicPr>
              <p:cNvPr id="184" name="Picture 3" descr="C:\Documents and Settings\mitchelld\Desktop\document_256.png"/>
              <p:cNvPicPr>
                <a:picLocks noChangeAspect="1" noChangeArrowheads="1"/>
              </p:cNvPicPr>
              <p:nvPr/>
            </p:nvPicPr>
            <p:blipFill>
              <a:blip r:embed="rId6" cstate="print"/>
              <a:srcRect/>
              <a:stretch>
                <a:fillRect/>
              </a:stretch>
            </p:blipFill>
            <p:spPr bwMode="auto">
              <a:xfrm>
                <a:off x="3655344" y="1703436"/>
                <a:ext cx="1192164" cy="1192164"/>
              </a:xfrm>
              <a:prstGeom prst="rect">
                <a:avLst/>
              </a:prstGeom>
              <a:noFill/>
            </p:spPr>
          </p:pic>
          <p:sp>
            <p:nvSpPr>
              <p:cNvPr id="185" name="TextBox 184"/>
              <p:cNvSpPr txBox="1"/>
              <p:nvPr/>
            </p:nvSpPr>
            <p:spPr>
              <a:xfrm>
                <a:off x="4083048" y="2008236"/>
                <a:ext cx="313448" cy="279062"/>
              </a:xfrm>
              <a:prstGeom prst="rect">
                <a:avLst/>
              </a:prstGeom>
              <a:noFill/>
            </p:spPr>
            <p:txBody>
              <a:bodyPr wrap="none" lIns="0" tIns="0" rIns="0" bIns="0" rtlCol="0">
                <a:spAutoFit/>
              </a:bodyPr>
              <a:lstStyle/>
              <a:p>
                <a:r>
                  <a:rPr lang="en-US" sz="1200" dirty="0" smtClean="0">
                    <a:solidFill>
                      <a:schemeClr val="bg1">
                        <a:lumMod val="50000"/>
                        <a:lumOff val="50000"/>
                      </a:schemeClr>
                    </a:solidFill>
                    <a:latin typeface="Segoe UI" pitchFamily="34" charset="0"/>
                    <a:ea typeface="Segoe UI" pitchFamily="34" charset="0"/>
                    <a:cs typeface="Segoe UI" pitchFamily="34" charset="0"/>
                  </a:rPr>
                  <a:t>.</a:t>
                </a:r>
                <a:r>
                  <a:rPr lang="en-US" sz="1200" b="1" dirty="0" smtClean="0">
                    <a:latin typeface="Segoe UI" pitchFamily="34" charset="0"/>
                    <a:ea typeface="Segoe UI" pitchFamily="34" charset="0"/>
                    <a:cs typeface="Segoe UI" pitchFamily="34" charset="0"/>
                  </a:rPr>
                  <a:t>dll</a:t>
                </a:r>
              </a:p>
            </p:txBody>
          </p:sp>
        </p:grpSp>
        <p:pic>
          <p:nvPicPr>
            <p:cNvPr id="180" name="Picture 3" descr="C:\Documents and Settings\mitchelld\Desktop\Combo Lock secure locked security.png"/>
            <p:cNvPicPr>
              <a:picLocks noChangeAspect="1" noChangeArrowheads="1"/>
            </p:cNvPicPr>
            <p:nvPr/>
          </p:nvPicPr>
          <p:blipFill>
            <a:blip r:embed="rId7" cstate="print"/>
            <a:srcRect/>
            <a:stretch>
              <a:fillRect/>
            </a:stretch>
          </p:blipFill>
          <p:spPr bwMode="auto">
            <a:xfrm>
              <a:off x="6385699" y="2823930"/>
              <a:ext cx="297850" cy="451706"/>
            </a:xfrm>
            <a:prstGeom prst="rect">
              <a:avLst/>
            </a:prstGeom>
            <a:noFill/>
          </p:spPr>
        </p:pic>
      </p:grpSp>
      <p:sp>
        <p:nvSpPr>
          <p:cNvPr id="186" name="TextBox 185"/>
          <p:cNvSpPr txBox="1"/>
          <p:nvPr/>
        </p:nvSpPr>
        <p:spPr>
          <a:xfrm>
            <a:off x="4549853" y="4288412"/>
            <a:ext cx="709361" cy="738664"/>
          </a:xfrm>
          <a:prstGeom prst="rect">
            <a:avLst/>
          </a:prstGeom>
          <a:noFill/>
        </p:spPr>
        <p:txBody>
          <a:bodyPr wrap="none" lIns="0" tIns="0" rIns="0" bIns="0" rtlCol="0">
            <a:spAutoFit/>
          </a:bodyPr>
          <a:lstStyle/>
          <a:p>
            <a:pPr algn="ctr"/>
            <a:r>
              <a:rPr lang="en-US" sz="1600" b="1" dirty="0" smtClean="0">
                <a:solidFill>
                  <a:schemeClr val="bg2">
                    <a:lumMod val="60000"/>
                    <a:lumOff val="40000"/>
                  </a:schemeClr>
                </a:solidFill>
                <a:latin typeface="Segoe UI" pitchFamily="34" charset="0"/>
                <a:ea typeface="Segoe UI" pitchFamily="34" charset="0"/>
                <a:cs typeface="Segoe UI" pitchFamily="34" charset="0"/>
              </a:rPr>
              <a:t>Apply</a:t>
            </a:r>
          </a:p>
          <a:p>
            <a:pPr algn="ctr"/>
            <a:r>
              <a:rPr lang="en-US" sz="1600" b="1" dirty="0" smtClean="0">
                <a:solidFill>
                  <a:schemeClr val="bg2">
                    <a:lumMod val="60000"/>
                    <a:lumOff val="40000"/>
                  </a:schemeClr>
                </a:solidFill>
                <a:latin typeface="Segoe UI" pitchFamily="34" charset="0"/>
                <a:ea typeface="Segoe UI" pitchFamily="34" charset="0"/>
                <a:cs typeface="Segoe UI" pitchFamily="34" charset="0"/>
              </a:rPr>
              <a:t>Test </a:t>
            </a:r>
          </a:p>
          <a:p>
            <a:pPr algn="ctr"/>
            <a:r>
              <a:rPr lang="en-US" sz="1600" b="1" dirty="0" smtClean="0">
                <a:solidFill>
                  <a:schemeClr val="bg2">
                    <a:lumMod val="60000"/>
                    <a:lumOff val="40000"/>
                  </a:schemeClr>
                </a:solidFill>
                <a:latin typeface="Segoe UI" pitchFamily="34" charset="0"/>
                <a:ea typeface="Segoe UI" pitchFamily="34" charset="0"/>
                <a:cs typeface="Segoe UI" pitchFamily="34" charset="0"/>
              </a:rPr>
              <a:t>Criteria</a:t>
            </a:r>
          </a:p>
        </p:txBody>
      </p:sp>
      <p:sp>
        <p:nvSpPr>
          <p:cNvPr id="187" name="TextBox 186"/>
          <p:cNvSpPr txBox="1"/>
          <p:nvPr/>
        </p:nvSpPr>
        <p:spPr>
          <a:xfrm>
            <a:off x="8765315" y="2672274"/>
            <a:ext cx="1248074" cy="342900"/>
          </a:xfrm>
          <a:prstGeom prst="rect">
            <a:avLst/>
          </a:prstGeom>
          <a:noFill/>
        </p:spPr>
        <p:txBody>
          <a:bodyPr wrap="none" lIns="0" tIns="0" rIns="0" bIns="0" rtlCol="0">
            <a:noAutofit/>
          </a:bodyPr>
          <a:lstStyle/>
          <a:p>
            <a:pPr algn="ctr"/>
            <a:r>
              <a:rPr lang="en-US" sz="1600" b="1" dirty="0" smtClean="0">
                <a:solidFill>
                  <a:schemeClr val="tx2">
                    <a:lumMod val="40000"/>
                    <a:lumOff val="60000"/>
                  </a:schemeClr>
                </a:solidFill>
                <a:latin typeface="Segoe UI" pitchFamily="34" charset="0"/>
                <a:ea typeface="Segoe UI" pitchFamily="34" charset="0"/>
                <a:cs typeface="Segoe UI" pitchFamily="34" charset="0"/>
              </a:rPr>
              <a:t>Marketplace</a:t>
            </a:r>
          </a:p>
        </p:txBody>
      </p:sp>
      <p:sp>
        <p:nvSpPr>
          <p:cNvPr id="188" name="TextBox 187"/>
          <p:cNvSpPr txBox="1"/>
          <p:nvPr/>
        </p:nvSpPr>
        <p:spPr>
          <a:xfrm>
            <a:off x="2426031" y="4321028"/>
            <a:ext cx="926536" cy="492443"/>
          </a:xfrm>
          <a:prstGeom prst="rect">
            <a:avLst/>
          </a:prstGeom>
          <a:noFill/>
        </p:spPr>
        <p:txBody>
          <a:bodyPr wrap="none" lIns="0" tIns="0" rIns="0" bIns="0" rtlCol="0">
            <a:spAutoFit/>
          </a:bodyPr>
          <a:lstStyle/>
          <a:p>
            <a:pPr algn="ctr"/>
            <a:r>
              <a:rPr lang="en-US" sz="1600" b="1" dirty="0" smtClean="0">
                <a:solidFill>
                  <a:schemeClr val="bg2">
                    <a:lumMod val="60000"/>
                    <a:lumOff val="40000"/>
                  </a:schemeClr>
                </a:solidFill>
                <a:latin typeface="Segoe UI" pitchFamily="34" charset="0"/>
                <a:ea typeface="Segoe UI" pitchFamily="34" charset="0"/>
                <a:cs typeface="Segoe UI" pitchFamily="34" charset="0"/>
              </a:rPr>
              <a:t>Add</a:t>
            </a:r>
          </a:p>
          <a:p>
            <a:pPr algn="ctr"/>
            <a:r>
              <a:rPr lang="en-US" sz="1600" b="1" dirty="0" smtClean="0">
                <a:solidFill>
                  <a:schemeClr val="bg2">
                    <a:lumMod val="60000"/>
                    <a:lumOff val="40000"/>
                  </a:schemeClr>
                </a:solidFill>
                <a:latin typeface="Segoe UI" pitchFamily="34" charset="0"/>
                <a:ea typeface="Segoe UI" pitchFamily="34" charset="0"/>
                <a:cs typeface="Segoe UI" pitchFamily="34" charset="0"/>
              </a:rPr>
              <a:t>Metadata</a:t>
            </a:r>
          </a:p>
        </p:txBody>
      </p:sp>
      <p:grpSp>
        <p:nvGrpSpPr>
          <p:cNvPr id="189" name="Group 95"/>
          <p:cNvGrpSpPr/>
          <p:nvPr/>
        </p:nvGrpSpPr>
        <p:grpSpPr>
          <a:xfrm>
            <a:off x="3085500" y="4196704"/>
            <a:ext cx="1089771" cy="1092068"/>
            <a:chOff x="1787785" y="4661032"/>
            <a:chExt cx="1089771" cy="1092068"/>
          </a:xfrm>
        </p:grpSpPr>
        <p:pic>
          <p:nvPicPr>
            <p:cNvPr id="190" name="Picture 189" descr="C:\Documents and Settings\mitchelld\Desktop\report 256.png"/>
            <p:cNvPicPr>
              <a:picLocks noChangeAspect="1" noChangeArrowheads="1"/>
            </p:cNvPicPr>
            <p:nvPr/>
          </p:nvPicPr>
          <p:blipFill>
            <a:blip r:embed="rId9" cstate="print"/>
            <a:srcRect/>
            <a:stretch>
              <a:fillRect/>
            </a:stretch>
          </p:blipFill>
          <p:spPr bwMode="auto">
            <a:xfrm>
              <a:off x="1898260" y="4661032"/>
              <a:ext cx="979296" cy="979296"/>
            </a:xfrm>
            <a:prstGeom prst="rect">
              <a:avLst/>
            </a:prstGeom>
            <a:noFill/>
          </p:spPr>
        </p:pic>
        <p:grpSp>
          <p:nvGrpSpPr>
            <p:cNvPr id="191" name="Group 23"/>
            <p:cNvGrpSpPr/>
            <p:nvPr/>
          </p:nvGrpSpPr>
          <p:grpSpPr>
            <a:xfrm flipH="1">
              <a:off x="1787785" y="4960132"/>
              <a:ext cx="951949" cy="792968"/>
              <a:chOff x="9037638" y="1465263"/>
              <a:chExt cx="2087562" cy="2087562"/>
            </a:xfrm>
          </p:grpSpPr>
          <p:pic>
            <p:nvPicPr>
              <p:cNvPr id="192" name="Picture 3" descr="C:\Documents and Settings\mitchelld\Desktop\document_256.png"/>
              <p:cNvPicPr>
                <a:picLocks noChangeAspect="1" noChangeArrowheads="1"/>
              </p:cNvPicPr>
              <p:nvPr/>
            </p:nvPicPr>
            <p:blipFill>
              <a:blip r:embed="rId10" cstate="print"/>
              <a:srcRect/>
              <a:stretch>
                <a:fillRect/>
              </a:stretch>
            </p:blipFill>
            <p:spPr bwMode="auto">
              <a:xfrm flipH="1">
                <a:off x="9037638" y="1465263"/>
                <a:ext cx="1782762" cy="1782762"/>
              </a:xfrm>
              <a:prstGeom prst="rect">
                <a:avLst/>
              </a:prstGeom>
              <a:noFill/>
            </p:spPr>
          </p:pic>
          <p:pic>
            <p:nvPicPr>
              <p:cNvPr id="193" name="Picture 3" descr="C:\Documents and Settings\mitchelld\Desktop\document_256.png"/>
              <p:cNvPicPr>
                <a:picLocks noChangeAspect="1" noChangeArrowheads="1"/>
              </p:cNvPicPr>
              <p:nvPr/>
            </p:nvPicPr>
            <p:blipFill>
              <a:blip r:embed="rId10" cstate="print"/>
              <a:srcRect/>
              <a:stretch>
                <a:fillRect/>
              </a:stretch>
            </p:blipFill>
            <p:spPr bwMode="auto">
              <a:xfrm flipH="1">
                <a:off x="9190038" y="1617663"/>
                <a:ext cx="1782762" cy="1782762"/>
              </a:xfrm>
              <a:prstGeom prst="rect">
                <a:avLst/>
              </a:prstGeom>
              <a:noFill/>
            </p:spPr>
          </p:pic>
          <p:pic>
            <p:nvPicPr>
              <p:cNvPr id="194" name="Picture 3" descr="C:\Documents and Settings\mitchelld\Desktop\document_256.png"/>
              <p:cNvPicPr>
                <a:picLocks noChangeAspect="1" noChangeArrowheads="1"/>
              </p:cNvPicPr>
              <p:nvPr/>
            </p:nvPicPr>
            <p:blipFill>
              <a:blip r:embed="rId10" cstate="print"/>
              <a:srcRect/>
              <a:stretch>
                <a:fillRect/>
              </a:stretch>
            </p:blipFill>
            <p:spPr bwMode="auto">
              <a:xfrm flipH="1">
                <a:off x="9342438" y="1770063"/>
                <a:ext cx="1782762" cy="1782762"/>
              </a:xfrm>
              <a:prstGeom prst="rect">
                <a:avLst/>
              </a:prstGeom>
              <a:noFill/>
            </p:spPr>
          </p:pic>
        </p:grpSp>
      </p:grpSp>
      <p:sp>
        <p:nvSpPr>
          <p:cNvPr id="195" name="Freeform 194"/>
          <p:cNvSpPr/>
          <p:nvPr/>
        </p:nvSpPr>
        <p:spPr>
          <a:xfrm>
            <a:off x="2013332" y="2477655"/>
            <a:ext cx="6186115" cy="2138900"/>
          </a:xfrm>
          <a:custGeom>
            <a:avLst/>
            <a:gdLst>
              <a:gd name="connsiteX0" fmla="*/ 5844209 w 6186115"/>
              <a:gd name="connsiteY0" fmla="*/ 0 h 2138900"/>
              <a:gd name="connsiteX1" fmla="*/ 6186115 w 6186115"/>
              <a:gd name="connsiteY1" fmla="*/ 0 h 2138900"/>
              <a:gd name="connsiteX2" fmla="*/ 6186115 w 6186115"/>
              <a:gd name="connsiteY2" fmla="*/ 898497 h 2138900"/>
              <a:gd name="connsiteX3" fmla="*/ 0 w 6186115"/>
              <a:gd name="connsiteY3" fmla="*/ 898497 h 2138900"/>
              <a:gd name="connsiteX4" fmla="*/ 0 w 6186115"/>
              <a:gd name="connsiteY4" fmla="*/ 2138900 h 2138900"/>
              <a:gd name="connsiteX5" fmla="*/ 318053 w 6186115"/>
              <a:gd name="connsiteY5" fmla="*/ 2138900 h 2138900"/>
              <a:gd name="connsiteX6" fmla="*/ 318053 w 6186115"/>
              <a:gd name="connsiteY6" fmla="*/ 2138900 h 2138900"/>
              <a:gd name="connsiteX0" fmla="*/ 5844209 w 6186115"/>
              <a:gd name="connsiteY0" fmla="*/ 0 h 2138900"/>
              <a:gd name="connsiteX1" fmla="*/ 6186115 w 6186115"/>
              <a:gd name="connsiteY1" fmla="*/ 0 h 2138900"/>
              <a:gd name="connsiteX2" fmla="*/ 6186115 w 6186115"/>
              <a:gd name="connsiteY2" fmla="*/ 898497 h 2138900"/>
              <a:gd name="connsiteX3" fmla="*/ 0 w 6186115"/>
              <a:gd name="connsiteY3" fmla="*/ 898497 h 2138900"/>
              <a:gd name="connsiteX4" fmla="*/ 0 w 6186115"/>
              <a:gd name="connsiteY4" fmla="*/ 2138900 h 2138900"/>
              <a:gd name="connsiteX5" fmla="*/ 318053 w 6186115"/>
              <a:gd name="connsiteY5" fmla="*/ 2138900 h 213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115" h="2138900">
                <a:moveTo>
                  <a:pt x="5844209" y="0"/>
                </a:moveTo>
                <a:lnTo>
                  <a:pt x="6186115" y="0"/>
                </a:lnTo>
                <a:lnTo>
                  <a:pt x="6186115" y="898497"/>
                </a:lnTo>
                <a:lnTo>
                  <a:pt x="0" y="898497"/>
                </a:lnTo>
                <a:lnTo>
                  <a:pt x="0" y="2138900"/>
                </a:lnTo>
                <a:lnTo>
                  <a:pt x="318053" y="2138900"/>
                </a:lnTo>
              </a:path>
            </a:pathLst>
          </a:custGeom>
          <a:ln w="50800" cap="rnd">
            <a:solidFill>
              <a:schemeClr val="tx1"/>
            </a:solidFill>
            <a:prstDash val="sysDot"/>
            <a:miter lim="800000"/>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pitchFamily="34" charset="0"/>
              <a:ea typeface="Segoe UI" pitchFamily="34" charset="0"/>
              <a:cs typeface="Segoe UI" pitchFamily="34" charset="0"/>
            </a:endParaRPr>
          </a:p>
        </p:txBody>
      </p:sp>
      <p:grpSp>
        <p:nvGrpSpPr>
          <p:cNvPr id="196" name="Group 31"/>
          <p:cNvGrpSpPr/>
          <p:nvPr/>
        </p:nvGrpSpPr>
        <p:grpSpPr>
          <a:xfrm>
            <a:off x="4398911" y="2093988"/>
            <a:ext cx="939939" cy="990600"/>
            <a:chOff x="3655344" y="1398636"/>
            <a:chExt cx="1371600" cy="1496964"/>
          </a:xfrm>
        </p:grpSpPr>
        <p:sp>
          <p:nvSpPr>
            <p:cNvPr id="197" name="Rectangle 196"/>
            <p:cNvSpPr/>
            <p:nvPr/>
          </p:nvSpPr>
          <p:spPr bwMode="auto">
            <a:xfrm>
              <a:off x="3807745" y="1398636"/>
              <a:ext cx="609600" cy="990600"/>
            </a:xfrm>
            <a:prstGeom prst="rect">
              <a:avLst/>
            </a:prstGeom>
            <a:solidFill>
              <a:schemeClr val="tx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dirty="0" smtClean="0">
                <a:solidFill>
                  <a:schemeClr val="tx1"/>
                </a:solidFill>
                <a:latin typeface="Segoe UI" pitchFamily="34" charset="0"/>
                <a:ea typeface="Segoe UI" pitchFamily="34" charset="0"/>
                <a:cs typeface="Segoe UI" pitchFamily="34" charset="0"/>
              </a:endParaRPr>
            </a:p>
          </p:txBody>
        </p:sp>
        <p:sp>
          <p:nvSpPr>
            <p:cNvPr id="198" name="TextBox 197"/>
            <p:cNvSpPr txBox="1"/>
            <p:nvPr/>
          </p:nvSpPr>
          <p:spPr>
            <a:xfrm>
              <a:off x="3883945" y="1474837"/>
              <a:ext cx="397658" cy="279062"/>
            </a:xfrm>
            <a:prstGeom prst="rect">
              <a:avLst/>
            </a:prstGeom>
            <a:noFill/>
          </p:spPr>
          <p:txBody>
            <a:bodyPr wrap="none" lIns="0" tIns="0" rIns="0" bIns="0" rtlCol="0">
              <a:spAutoFit/>
            </a:bodyPr>
            <a:lstStyle/>
            <a:p>
              <a:r>
                <a:rPr lang="en-US" sz="1200" dirty="0" smtClean="0">
                  <a:solidFill>
                    <a:schemeClr val="bg1"/>
                  </a:solidFill>
                  <a:latin typeface="Segoe UI" pitchFamily="34" charset="0"/>
                  <a:ea typeface="Segoe UI" pitchFamily="34" charset="0"/>
                  <a:cs typeface="Segoe UI" pitchFamily="34" charset="0"/>
                </a:rPr>
                <a:t>.xap</a:t>
              </a:r>
            </a:p>
          </p:txBody>
        </p:sp>
        <p:pic>
          <p:nvPicPr>
            <p:cNvPr id="199" name="Picture 198" descr="C:\Documents and Settings\mitchelld\Desktop\report 256.png"/>
            <p:cNvPicPr>
              <a:picLocks noChangeAspect="1" noChangeArrowheads="1"/>
            </p:cNvPicPr>
            <p:nvPr/>
          </p:nvPicPr>
          <p:blipFill>
            <a:blip r:embed="rId5" cstate="print">
              <a:duotone>
                <a:schemeClr val="accent5">
                  <a:shade val="45000"/>
                  <a:satMod val="135000"/>
                </a:schemeClr>
                <a:prstClr val="white"/>
              </a:duotone>
            </a:blip>
            <a:srcRect/>
            <a:stretch>
              <a:fillRect/>
            </a:stretch>
          </p:blipFill>
          <p:spPr bwMode="auto">
            <a:xfrm>
              <a:off x="3960144" y="1703436"/>
              <a:ext cx="1066800" cy="1066800"/>
            </a:xfrm>
            <a:prstGeom prst="rect">
              <a:avLst/>
            </a:prstGeom>
            <a:noFill/>
          </p:spPr>
        </p:pic>
        <p:pic>
          <p:nvPicPr>
            <p:cNvPr id="200" name="Picture 3" descr="C:\Documents and Settings\mitchelld\Desktop\document_256.png"/>
            <p:cNvPicPr>
              <a:picLocks noChangeAspect="1" noChangeArrowheads="1"/>
            </p:cNvPicPr>
            <p:nvPr/>
          </p:nvPicPr>
          <p:blipFill>
            <a:blip r:embed="rId6" cstate="print">
              <a:duotone>
                <a:schemeClr val="accent5">
                  <a:shade val="45000"/>
                  <a:satMod val="135000"/>
                </a:schemeClr>
                <a:prstClr val="white"/>
              </a:duotone>
            </a:blip>
            <a:srcRect/>
            <a:stretch>
              <a:fillRect/>
            </a:stretch>
          </p:blipFill>
          <p:spPr bwMode="auto">
            <a:xfrm>
              <a:off x="3655344" y="1703436"/>
              <a:ext cx="1192164" cy="1192164"/>
            </a:xfrm>
            <a:prstGeom prst="rect">
              <a:avLst/>
            </a:prstGeom>
            <a:noFill/>
          </p:spPr>
        </p:pic>
        <p:sp>
          <p:nvSpPr>
            <p:cNvPr id="201" name="TextBox 200"/>
            <p:cNvSpPr txBox="1"/>
            <p:nvPr/>
          </p:nvSpPr>
          <p:spPr>
            <a:xfrm>
              <a:off x="4083048" y="2008236"/>
              <a:ext cx="313448" cy="279062"/>
            </a:xfrm>
            <a:prstGeom prst="rect">
              <a:avLst/>
            </a:prstGeom>
            <a:noFill/>
          </p:spPr>
          <p:txBody>
            <a:bodyPr wrap="none" lIns="0" tIns="0" rIns="0" bIns="0" rtlCol="0">
              <a:spAutoFit/>
            </a:bodyPr>
            <a:lstStyle/>
            <a:p>
              <a:r>
                <a:rPr lang="en-US" sz="1200" dirty="0" smtClean="0">
                  <a:solidFill>
                    <a:schemeClr val="bg2">
                      <a:lumMod val="60000"/>
                      <a:lumOff val="40000"/>
                    </a:schemeClr>
                  </a:solidFill>
                  <a:latin typeface="Segoe UI" pitchFamily="34" charset="0"/>
                  <a:ea typeface="Segoe UI" pitchFamily="34" charset="0"/>
                  <a:cs typeface="Segoe UI" pitchFamily="34" charset="0"/>
                </a:rPr>
                <a:t>.</a:t>
              </a:r>
              <a:r>
                <a:rPr lang="en-US" sz="1200" b="1" dirty="0" smtClean="0">
                  <a:solidFill>
                    <a:schemeClr val="bg2">
                      <a:lumMod val="60000"/>
                      <a:lumOff val="40000"/>
                    </a:schemeClr>
                  </a:solidFill>
                  <a:latin typeface="Segoe UI" pitchFamily="34" charset="0"/>
                  <a:ea typeface="Segoe UI" pitchFamily="34" charset="0"/>
                  <a:cs typeface="Segoe UI" pitchFamily="34" charset="0"/>
                </a:rPr>
                <a:t>dll</a:t>
              </a:r>
            </a:p>
          </p:txBody>
        </p:sp>
      </p:grpSp>
      <p:grpSp>
        <p:nvGrpSpPr>
          <p:cNvPr id="202" name="Group 72"/>
          <p:cNvGrpSpPr/>
          <p:nvPr/>
        </p:nvGrpSpPr>
        <p:grpSpPr>
          <a:xfrm>
            <a:off x="7023953" y="2078847"/>
            <a:ext cx="939939" cy="990600"/>
            <a:chOff x="6341326" y="2367797"/>
            <a:chExt cx="939939" cy="990600"/>
          </a:xfrm>
        </p:grpSpPr>
        <p:grpSp>
          <p:nvGrpSpPr>
            <p:cNvPr id="203" name="Group 31"/>
            <p:cNvGrpSpPr/>
            <p:nvPr/>
          </p:nvGrpSpPr>
          <p:grpSpPr>
            <a:xfrm>
              <a:off x="6341326" y="2367797"/>
              <a:ext cx="939939" cy="990600"/>
              <a:chOff x="3655344" y="1398636"/>
              <a:chExt cx="1371600" cy="1496964"/>
            </a:xfrm>
          </p:grpSpPr>
          <p:sp>
            <p:nvSpPr>
              <p:cNvPr id="205" name="Rectangle 204"/>
              <p:cNvSpPr/>
              <p:nvPr/>
            </p:nvSpPr>
            <p:spPr bwMode="auto">
              <a:xfrm>
                <a:off x="3807745" y="1398636"/>
                <a:ext cx="609600" cy="990600"/>
              </a:xfrm>
              <a:prstGeom prst="rect">
                <a:avLst/>
              </a:prstGeom>
              <a:solidFill>
                <a:schemeClr val="tx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dirty="0" smtClean="0">
                  <a:solidFill>
                    <a:schemeClr val="tx1"/>
                  </a:solidFill>
                  <a:latin typeface="Segoe UI" pitchFamily="34" charset="0"/>
                  <a:ea typeface="Segoe UI" pitchFamily="34" charset="0"/>
                  <a:cs typeface="Segoe UI" pitchFamily="34" charset="0"/>
                </a:endParaRPr>
              </a:p>
            </p:txBody>
          </p:sp>
          <p:sp>
            <p:nvSpPr>
              <p:cNvPr id="206" name="TextBox 205"/>
              <p:cNvSpPr txBox="1"/>
              <p:nvPr/>
            </p:nvSpPr>
            <p:spPr>
              <a:xfrm>
                <a:off x="3883945" y="1474837"/>
                <a:ext cx="397658" cy="279062"/>
              </a:xfrm>
              <a:prstGeom prst="rect">
                <a:avLst/>
              </a:prstGeom>
              <a:noFill/>
            </p:spPr>
            <p:txBody>
              <a:bodyPr wrap="none" lIns="0" tIns="0" rIns="0" bIns="0" rtlCol="0">
                <a:spAutoFit/>
              </a:bodyPr>
              <a:lstStyle/>
              <a:p>
                <a:r>
                  <a:rPr lang="en-US" sz="1200" dirty="0" smtClean="0">
                    <a:solidFill>
                      <a:schemeClr val="bg1"/>
                    </a:solidFill>
                    <a:latin typeface="Segoe UI" pitchFamily="34" charset="0"/>
                    <a:ea typeface="Segoe UI" pitchFamily="34" charset="0"/>
                    <a:cs typeface="Segoe UI" pitchFamily="34" charset="0"/>
                  </a:rPr>
                  <a:t>.xap</a:t>
                </a:r>
              </a:p>
            </p:txBody>
          </p:sp>
          <p:pic>
            <p:nvPicPr>
              <p:cNvPr id="207" name="Picture 206" descr="C:\Documents and Settings\mitchelld\Desktop\report 256.png"/>
              <p:cNvPicPr>
                <a:picLocks noChangeAspect="1" noChangeArrowheads="1"/>
              </p:cNvPicPr>
              <p:nvPr/>
            </p:nvPicPr>
            <p:blipFill>
              <a:blip r:embed="rId5" cstate="print">
                <a:duotone>
                  <a:schemeClr val="accent5">
                    <a:shade val="45000"/>
                    <a:satMod val="135000"/>
                  </a:schemeClr>
                  <a:prstClr val="white"/>
                </a:duotone>
              </a:blip>
              <a:srcRect/>
              <a:stretch>
                <a:fillRect/>
              </a:stretch>
            </p:blipFill>
            <p:spPr bwMode="auto">
              <a:xfrm>
                <a:off x="3960144" y="1703436"/>
                <a:ext cx="1066800" cy="1066800"/>
              </a:xfrm>
              <a:prstGeom prst="rect">
                <a:avLst/>
              </a:prstGeom>
              <a:noFill/>
            </p:spPr>
          </p:pic>
          <p:pic>
            <p:nvPicPr>
              <p:cNvPr id="208" name="Picture 3" descr="C:\Documents and Settings\mitchelld\Desktop\document_256.png"/>
              <p:cNvPicPr>
                <a:picLocks noChangeAspect="1" noChangeArrowheads="1"/>
              </p:cNvPicPr>
              <p:nvPr/>
            </p:nvPicPr>
            <p:blipFill>
              <a:blip r:embed="rId6" cstate="print">
                <a:duotone>
                  <a:schemeClr val="accent5">
                    <a:shade val="45000"/>
                    <a:satMod val="135000"/>
                  </a:schemeClr>
                  <a:prstClr val="white"/>
                </a:duotone>
              </a:blip>
              <a:srcRect/>
              <a:stretch>
                <a:fillRect/>
              </a:stretch>
            </p:blipFill>
            <p:spPr bwMode="auto">
              <a:xfrm>
                <a:off x="3655344" y="1703436"/>
                <a:ext cx="1192164" cy="1192164"/>
              </a:xfrm>
              <a:prstGeom prst="rect">
                <a:avLst/>
              </a:prstGeom>
              <a:noFill/>
            </p:spPr>
          </p:pic>
          <p:sp>
            <p:nvSpPr>
              <p:cNvPr id="209" name="TextBox 208"/>
              <p:cNvSpPr txBox="1"/>
              <p:nvPr/>
            </p:nvSpPr>
            <p:spPr>
              <a:xfrm>
                <a:off x="4083048" y="2008236"/>
                <a:ext cx="313448" cy="279062"/>
              </a:xfrm>
              <a:prstGeom prst="rect">
                <a:avLst/>
              </a:prstGeom>
              <a:noFill/>
            </p:spPr>
            <p:txBody>
              <a:bodyPr wrap="none" lIns="0" tIns="0" rIns="0" bIns="0" rtlCol="0">
                <a:spAutoFit/>
              </a:bodyPr>
              <a:lstStyle/>
              <a:p>
                <a:r>
                  <a:rPr lang="en-US" sz="1200" dirty="0" smtClean="0">
                    <a:solidFill>
                      <a:schemeClr val="bg2">
                        <a:lumMod val="60000"/>
                        <a:lumOff val="40000"/>
                      </a:schemeClr>
                    </a:solidFill>
                    <a:latin typeface="Segoe UI" pitchFamily="34" charset="0"/>
                    <a:ea typeface="Segoe UI" pitchFamily="34" charset="0"/>
                    <a:cs typeface="Segoe UI" pitchFamily="34" charset="0"/>
                  </a:rPr>
                  <a:t>.</a:t>
                </a:r>
                <a:r>
                  <a:rPr lang="en-US" sz="1200" b="1" dirty="0" smtClean="0">
                    <a:solidFill>
                      <a:schemeClr val="bg2">
                        <a:lumMod val="60000"/>
                        <a:lumOff val="40000"/>
                      </a:schemeClr>
                    </a:solidFill>
                    <a:latin typeface="Segoe UI" pitchFamily="34" charset="0"/>
                    <a:ea typeface="Segoe UI" pitchFamily="34" charset="0"/>
                    <a:cs typeface="Segoe UI" pitchFamily="34" charset="0"/>
                  </a:rPr>
                  <a:t>dll</a:t>
                </a:r>
              </a:p>
            </p:txBody>
          </p:sp>
        </p:grpSp>
        <p:pic>
          <p:nvPicPr>
            <p:cNvPr id="204" name="Picture 3" descr="C:\Documents and Settings\mitchelld\Desktop\Combo Lock secure locked security.png"/>
            <p:cNvPicPr>
              <a:picLocks noChangeAspect="1" noChangeArrowheads="1"/>
            </p:cNvPicPr>
            <p:nvPr/>
          </p:nvPicPr>
          <p:blipFill>
            <a:blip r:embed="rId7" cstate="print">
              <a:duotone>
                <a:schemeClr val="accent5">
                  <a:shade val="45000"/>
                  <a:satMod val="135000"/>
                </a:schemeClr>
                <a:prstClr val="white"/>
              </a:duotone>
            </a:blip>
            <a:srcRect/>
            <a:stretch>
              <a:fillRect/>
            </a:stretch>
          </p:blipFill>
          <p:spPr bwMode="auto">
            <a:xfrm>
              <a:off x="6385699" y="2823930"/>
              <a:ext cx="297850" cy="451706"/>
            </a:xfrm>
            <a:prstGeom prst="rect">
              <a:avLst/>
            </a:prstGeom>
            <a:noFill/>
          </p:spPr>
        </p:pic>
      </p:grpSp>
      <p:grpSp>
        <p:nvGrpSpPr>
          <p:cNvPr id="210" name="Group 16391"/>
          <p:cNvGrpSpPr/>
          <p:nvPr/>
        </p:nvGrpSpPr>
        <p:grpSpPr>
          <a:xfrm>
            <a:off x="7212479" y="4267694"/>
            <a:ext cx="939939" cy="990600"/>
            <a:chOff x="3127655" y="5066604"/>
            <a:chExt cx="939939" cy="990600"/>
          </a:xfrm>
        </p:grpSpPr>
        <p:grpSp>
          <p:nvGrpSpPr>
            <p:cNvPr id="211" name="Group 73"/>
            <p:cNvGrpSpPr/>
            <p:nvPr/>
          </p:nvGrpSpPr>
          <p:grpSpPr>
            <a:xfrm>
              <a:off x="3127655" y="5066604"/>
              <a:ext cx="939939" cy="990600"/>
              <a:chOff x="6341326" y="2367797"/>
              <a:chExt cx="939939" cy="990600"/>
            </a:xfrm>
          </p:grpSpPr>
          <p:grpSp>
            <p:nvGrpSpPr>
              <p:cNvPr id="213" name="Group 31"/>
              <p:cNvGrpSpPr/>
              <p:nvPr/>
            </p:nvGrpSpPr>
            <p:grpSpPr>
              <a:xfrm>
                <a:off x="6341326" y="2367797"/>
                <a:ext cx="939939" cy="990600"/>
                <a:chOff x="3655344" y="1398636"/>
                <a:chExt cx="1371600" cy="1496964"/>
              </a:xfrm>
            </p:grpSpPr>
            <p:sp>
              <p:nvSpPr>
                <p:cNvPr id="215" name="Rectangle 214"/>
                <p:cNvSpPr/>
                <p:nvPr/>
              </p:nvSpPr>
              <p:spPr bwMode="auto">
                <a:xfrm>
                  <a:off x="3807745" y="1398636"/>
                  <a:ext cx="609600" cy="990600"/>
                </a:xfrm>
                <a:prstGeom prst="rect">
                  <a:avLst/>
                </a:prstGeom>
                <a:solidFill>
                  <a:schemeClr val="tx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dirty="0" smtClean="0">
                    <a:solidFill>
                      <a:schemeClr val="tx1"/>
                    </a:solidFill>
                    <a:latin typeface="Segoe UI" pitchFamily="34" charset="0"/>
                    <a:ea typeface="Segoe UI" pitchFamily="34" charset="0"/>
                    <a:cs typeface="Segoe UI" pitchFamily="34" charset="0"/>
                  </a:endParaRPr>
                </a:p>
              </p:txBody>
            </p:sp>
            <p:sp>
              <p:nvSpPr>
                <p:cNvPr id="216" name="TextBox 215"/>
                <p:cNvSpPr txBox="1"/>
                <p:nvPr/>
              </p:nvSpPr>
              <p:spPr>
                <a:xfrm>
                  <a:off x="3883945" y="1474837"/>
                  <a:ext cx="397658" cy="279062"/>
                </a:xfrm>
                <a:prstGeom prst="rect">
                  <a:avLst/>
                </a:prstGeom>
                <a:noFill/>
              </p:spPr>
              <p:txBody>
                <a:bodyPr wrap="none" lIns="0" tIns="0" rIns="0" bIns="0" rtlCol="0">
                  <a:spAutoFit/>
                </a:bodyPr>
                <a:lstStyle/>
                <a:p>
                  <a:r>
                    <a:rPr lang="en-US" sz="1200" dirty="0" smtClean="0">
                      <a:solidFill>
                        <a:schemeClr val="bg1"/>
                      </a:solidFill>
                      <a:latin typeface="Segoe UI" pitchFamily="34" charset="0"/>
                      <a:ea typeface="Segoe UI" pitchFamily="34" charset="0"/>
                      <a:cs typeface="Segoe UI" pitchFamily="34" charset="0"/>
                    </a:rPr>
                    <a:t>.xap</a:t>
                  </a:r>
                </a:p>
              </p:txBody>
            </p:sp>
            <p:pic>
              <p:nvPicPr>
                <p:cNvPr id="217" name="Picture 216" descr="C:\Documents and Settings\mitchelld\Desktop\report 256.png"/>
                <p:cNvPicPr>
                  <a:picLocks noChangeAspect="1" noChangeArrowheads="1"/>
                </p:cNvPicPr>
                <p:nvPr/>
              </p:nvPicPr>
              <p:blipFill>
                <a:blip r:embed="rId5" cstate="print">
                  <a:duotone>
                    <a:schemeClr val="accent5">
                      <a:shade val="45000"/>
                      <a:satMod val="135000"/>
                    </a:schemeClr>
                    <a:prstClr val="white"/>
                  </a:duotone>
                </a:blip>
                <a:srcRect/>
                <a:stretch>
                  <a:fillRect/>
                </a:stretch>
              </p:blipFill>
              <p:spPr bwMode="auto">
                <a:xfrm>
                  <a:off x="3960144" y="1703436"/>
                  <a:ext cx="1066800" cy="1066800"/>
                </a:xfrm>
                <a:prstGeom prst="rect">
                  <a:avLst/>
                </a:prstGeom>
                <a:noFill/>
              </p:spPr>
            </p:pic>
            <p:pic>
              <p:nvPicPr>
                <p:cNvPr id="218" name="Picture 3" descr="C:\Documents and Settings\mitchelld\Desktop\document_256.png"/>
                <p:cNvPicPr>
                  <a:picLocks noChangeAspect="1" noChangeArrowheads="1"/>
                </p:cNvPicPr>
                <p:nvPr/>
              </p:nvPicPr>
              <p:blipFill>
                <a:blip r:embed="rId6" cstate="print">
                  <a:duotone>
                    <a:schemeClr val="accent5">
                      <a:shade val="45000"/>
                      <a:satMod val="135000"/>
                    </a:schemeClr>
                    <a:prstClr val="white"/>
                  </a:duotone>
                </a:blip>
                <a:srcRect/>
                <a:stretch>
                  <a:fillRect/>
                </a:stretch>
              </p:blipFill>
              <p:spPr bwMode="auto">
                <a:xfrm>
                  <a:off x="3655344" y="1703436"/>
                  <a:ext cx="1192164" cy="1192164"/>
                </a:xfrm>
                <a:prstGeom prst="rect">
                  <a:avLst/>
                </a:prstGeom>
                <a:noFill/>
              </p:spPr>
            </p:pic>
            <p:sp>
              <p:nvSpPr>
                <p:cNvPr id="219" name="TextBox 218"/>
                <p:cNvSpPr txBox="1"/>
                <p:nvPr/>
              </p:nvSpPr>
              <p:spPr>
                <a:xfrm>
                  <a:off x="4083048" y="2008236"/>
                  <a:ext cx="313448" cy="279062"/>
                </a:xfrm>
                <a:prstGeom prst="rect">
                  <a:avLst/>
                </a:prstGeom>
                <a:noFill/>
              </p:spPr>
              <p:txBody>
                <a:bodyPr wrap="none" lIns="0" tIns="0" rIns="0" bIns="0" rtlCol="0">
                  <a:spAutoFit/>
                </a:bodyPr>
                <a:lstStyle/>
                <a:p>
                  <a:r>
                    <a:rPr lang="en-US" sz="1200" dirty="0" smtClean="0">
                      <a:solidFill>
                        <a:schemeClr val="bg2">
                          <a:lumMod val="60000"/>
                          <a:lumOff val="40000"/>
                        </a:schemeClr>
                      </a:solidFill>
                      <a:latin typeface="Segoe UI" pitchFamily="34" charset="0"/>
                      <a:ea typeface="Segoe UI" pitchFamily="34" charset="0"/>
                      <a:cs typeface="Segoe UI" pitchFamily="34" charset="0"/>
                    </a:rPr>
                    <a:t>.</a:t>
                  </a:r>
                  <a:r>
                    <a:rPr lang="en-US" sz="1200" b="1" dirty="0" smtClean="0">
                      <a:solidFill>
                        <a:schemeClr val="bg2">
                          <a:lumMod val="60000"/>
                          <a:lumOff val="40000"/>
                        </a:schemeClr>
                      </a:solidFill>
                      <a:latin typeface="Segoe UI" pitchFamily="34" charset="0"/>
                      <a:ea typeface="Segoe UI" pitchFamily="34" charset="0"/>
                      <a:cs typeface="Segoe UI" pitchFamily="34" charset="0"/>
                    </a:rPr>
                    <a:t>dll</a:t>
                  </a:r>
                </a:p>
              </p:txBody>
            </p:sp>
          </p:grpSp>
          <p:pic>
            <p:nvPicPr>
              <p:cNvPr id="214" name="Picture 3" descr="C:\Documents and Settings\mitchelld\Desktop\Combo Lock secure locked security.png"/>
              <p:cNvPicPr>
                <a:picLocks noChangeAspect="1" noChangeArrowheads="1"/>
              </p:cNvPicPr>
              <p:nvPr/>
            </p:nvPicPr>
            <p:blipFill>
              <a:blip r:embed="rId7" cstate="print">
                <a:duotone>
                  <a:schemeClr val="accent5">
                    <a:shade val="45000"/>
                    <a:satMod val="135000"/>
                  </a:schemeClr>
                  <a:prstClr val="white"/>
                </a:duotone>
              </a:blip>
              <a:srcRect/>
              <a:stretch>
                <a:fillRect/>
              </a:stretch>
            </p:blipFill>
            <p:spPr bwMode="auto">
              <a:xfrm>
                <a:off x="6385699" y="2823930"/>
                <a:ext cx="297850" cy="451706"/>
              </a:xfrm>
              <a:prstGeom prst="rect">
                <a:avLst/>
              </a:prstGeom>
              <a:noFill/>
            </p:spPr>
          </p:pic>
        </p:grpSp>
        <p:pic>
          <p:nvPicPr>
            <p:cNvPr id="212" name="Picture 211"/>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488468" y="5579623"/>
              <a:ext cx="452501" cy="462028"/>
            </a:xfrm>
            <a:prstGeom prst="rect">
              <a:avLst/>
            </a:prstGeom>
          </p:spPr>
        </p:pic>
      </p:grpSp>
      <p:grpSp>
        <p:nvGrpSpPr>
          <p:cNvPr id="220" name="Group 107"/>
          <p:cNvGrpSpPr/>
          <p:nvPr/>
        </p:nvGrpSpPr>
        <p:grpSpPr>
          <a:xfrm>
            <a:off x="5269952" y="4288572"/>
            <a:ext cx="939939" cy="990600"/>
            <a:chOff x="6341326" y="2367797"/>
            <a:chExt cx="939939" cy="990600"/>
          </a:xfrm>
        </p:grpSpPr>
        <p:grpSp>
          <p:nvGrpSpPr>
            <p:cNvPr id="221" name="Group 31"/>
            <p:cNvGrpSpPr/>
            <p:nvPr/>
          </p:nvGrpSpPr>
          <p:grpSpPr>
            <a:xfrm>
              <a:off x="6341326" y="2367797"/>
              <a:ext cx="939939" cy="990600"/>
              <a:chOff x="3655344" y="1398636"/>
              <a:chExt cx="1371600" cy="1496964"/>
            </a:xfrm>
          </p:grpSpPr>
          <p:sp>
            <p:nvSpPr>
              <p:cNvPr id="223" name="Rectangle 222"/>
              <p:cNvSpPr/>
              <p:nvPr/>
            </p:nvSpPr>
            <p:spPr bwMode="auto">
              <a:xfrm>
                <a:off x="3807745" y="1398636"/>
                <a:ext cx="609600" cy="990600"/>
              </a:xfrm>
              <a:prstGeom prst="rect">
                <a:avLst/>
              </a:prstGeom>
              <a:solidFill>
                <a:schemeClr val="tx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dirty="0" smtClean="0">
                  <a:solidFill>
                    <a:schemeClr val="tx1"/>
                  </a:solidFill>
                  <a:latin typeface="Segoe UI" pitchFamily="34" charset="0"/>
                  <a:ea typeface="Segoe UI" pitchFamily="34" charset="0"/>
                  <a:cs typeface="Segoe UI" pitchFamily="34" charset="0"/>
                </a:endParaRPr>
              </a:p>
            </p:txBody>
          </p:sp>
          <p:sp>
            <p:nvSpPr>
              <p:cNvPr id="224" name="TextBox 223"/>
              <p:cNvSpPr txBox="1"/>
              <p:nvPr/>
            </p:nvSpPr>
            <p:spPr>
              <a:xfrm>
                <a:off x="3883945" y="1474837"/>
                <a:ext cx="397658" cy="279062"/>
              </a:xfrm>
              <a:prstGeom prst="rect">
                <a:avLst/>
              </a:prstGeom>
              <a:noFill/>
            </p:spPr>
            <p:txBody>
              <a:bodyPr wrap="none" lIns="0" tIns="0" rIns="0" bIns="0" rtlCol="0">
                <a:spAutoFit/>
              </a:bodyPr>
              <a:lstStyle/>
              <a:p>
                <a:r>
                  <a:rPr lang="en-US" sz="1200" dirty="0" smtClean="0">
                    <a:solidFill>
                      <a:schemeClr val="bg1"/>
                    </a:solidFill>
                    <a:latin typeface="Segoe UI" pitchFamily="34" charset="0"/>
                    <a:ea typeface="Segoe UI" pitchFamily="34" charset="0"/>
                    <a:cs typeface="Segoe UI" pitchFamily="34" charset="0"/>
                  </a:rPr>
                  <a:t>.xap</a:t>
                </a:r>
              </a:p>
            </p:txBody>
          </p:sp>
          <p:pic>
            <p:nvPicPr>
              <p:cNvPr id="225" name="Picture 224" descr="C:\Documents and Settings\mitchelld\Desktop\report 256.png"/>
              <p:cNvPicPr>
                <a:picLocks noChangeAspect="1" noChangeArrowheads="1"/>
              </p:cNvPicPr>
              <p:nvPr/>
            </p:nvPicPr>
            <p:blipFill>
              <a:blip r:embed="rId5" cstate="print">
                <a:duotone>
                  <a:schemeClr val="accent5">
                    <a:shade val="45000"/>
                    <a:satMod val="135000"/>
                  </a:schemeClr>
                  <a:prstClr val="white"/>
                </a:duotone>
              </a:blip>
              <a:srcRect/>
              <a:stretch>
                <a:fillRect/>
              </a:stretch>
            </p:blipFill>
            <p:spPr bwMode="auto">
              <a:xfrm>
                <a:off x="3960144" y="1703436"/>
                <a:ext cx="1066800" cy="1066800"/>
              </a:xfrm>
              <a:prstGeom prst="rect">
                <a:avLst/>
              </a:prstGeom>
              <a:noFill/>
            </p:spPr>
          </p:pic>
          <p:pic>
            <p:nvPicPr>
              <p:cNvPr id="226" name="Picture 3" descr="C:\Documents and Settings\mitchelld\Desktop\document_256.png"/>
              <p:cNvPicPr>
                <a:picLocks noChangeAspect="1" noChangeArrowheads="1"/>
              </p:cNvPicPr>
              <p:nvPr/>
            </p:nvPicPr>
            <p:blipFill>
              <a:blip r:embed="rId6" cstate="print">
                <a:duotone>
                  <a:schemeClr val="accent5">
                    <a:shade val="45000"/>
                    <a:satMod val="135000"/>
                  </a:schemeClr>
                  <a:prstClr val="white"/>
                </a:duotone>
              </a:blip>
              <a:srcRect/>
              <a:stretch>
                <a:fillRect/>
              </a:stretch>
            </p:blipFill>
            <p:spPr bwMode="auto">
              <a:xfrm>
                <a:off x="3655344" y="1703436"/>
                <a:ext cx="1192164" cy="1192164"/>
              </a:xfrm>
              <a:prstGeom prst="rect">
                <a:avLst/>
              </a:prstGeom>
              <a:noFill/>
            </p:spPr>
          </p:pic>
          <p:sp>
            <p:nvSpPr>
              <p:cNvPr id="227" name="TextBox 226"/>
              <p:cNvSpPr txBox="1"/>
              <p:nvPr/>
            </p:nvSpPr>
            <p:spPr>
              <a:xfrm>
                <a:off x="4083048" y="2008236"/>
                <a:ext cx="313448" cy="279062"/>
              </a:xfrm>
              <a:prstGeom prst="rect">
                <a:avLst/>
              </a:prstGeom>
              <a:noFill/>
            </p:spPr>
            <p:txBody>
              <a:bodyPr wrap="none" lIns="0" tIns="0" rIns="0" bIns="0" rtlCol="0">
                <a:spAutoFit/>
              </a:bodyPr>
              <a:lstStyle/>
              <a:p>
                <a:r>
                  <a:rPr lang="en-US" sz="1200" dirty="0" smtClean="0">
                    <a:solidFill>
                      <a:schemeClr val="bg2">
                        <a:lumMod val="60000"/>
                        <a:lumOff val="40000"/>
                      </a:schemeClr>
                    </a:solidFill>
                    <a:latin typeface="Segoe UI" pitchFamily="34" charset="0"/>
                    <a:ea typeface="Segoe UI" pitchFamily="34" charset="0"/>
                    <a:cs typeface="Segoe UI" pitchFamily="34" charset="0"/>
                  </a:rPr>
                  <a:t>.</a:t>
                </a:r>
                <a:r>
                  <a:rPr lang="en-US" sz="1200" b="1" dirty="0" smtClean="0">
                    <a:solidFill>
                      <a:schemeClr val="bg2">
                        <a:lumMod val="60000"/>
                        <a:lumOff val="40000"/>
                      </a:schemeClr>
                    </a:solidFill>
                    <a:latin typeface="Segoe UI" pitchFamily="34" charset="0"/>
                    <a:ea typeface="Segoe UI" pitchFamily="34" charset="0"/>
                    <a:cs typeface="Segoe UI" pitchFamily="34" charset="0"/>
                  </a:rPr>
                  <a:t>dll</a:t>
                </a:r>
              </a:p>
            </p:txBody>
          </p:sp>
        </p:grpSp>
        <p:pic>
          <p:nvPicPr>
            <p:cNvPr id="222" name="Picture 3" descr="C:\Documents and Settings\mitchelld\Desktop\Combo Lock secure locked security.png"/>
            <p:cNvPicPr>
              <a:picLocks noChangeAspect="1" noChangeArrowheads="1"/>
            </p:cNvPicPr>
            <p:nvPr/>
          </p:nvPicPr>
          <p:blipFill>
            <a:blip r:embed="rId7" cstate="print">
              <a:duotone>
                <a:schemeClr val="accent5">
                  <a:shade val="45000"/>
                  <a:satMod val="135000"/>
                </a:schemeClr>
                <a:prstClr val="white"/>
              </a:duotone>
            </a:blip>
            <a:srcRect/>
            <a:stretch>
              <a:fillRect/>
            </a:stretch>
          </p:blipFill>
          <p:spPr bwMode="auto">
            <a:xfrm>
              <a:off x="6385699" y="2823930"/>
              <a:ext cx="297850" cy="451706"/>
            </a:xfrm>
            <a:prstGeom prst="rect">
              <a:avLst/>
            </a:prstGeom>
            <a:noFill/>
          </p:spPr>
        </p:pic>
      </p:grpSp>
      <p:grpSp>
        <p:nvGrpSpPr>
          <p:cNvPr id="228" name="Group 137"/>
          <p:cNvGrpSpPr/>
          <p:nvPr/>
        </p:nvGrpSpPr>
        <p:grpSpPr>
          <a:xfrm>
            <a:off x="3078890" y="4202320"/>
            <a:ext cx="1089771" cy="1092068"/>
            <a:chOff x="1787785" y="4661032"/>
            <a:chExt cx="1089771" cy="1092068"/>
          </a:xfrm>
        </p:grpSpPr>
        <p:pic>
          <p:nvPicPr>
            <p:cNvPr id="229" name="Picture 228" descr="C:\Documents and Settings\mitchelld\Desktop\report 256.png"/>
            <p:cNvPicPr>
              <a:picLocks noChangeAspect="1" noChangeArrowheads="1"/>
            </p:cNvPicPr>
            <p:nvPr/>
          </p:nvPicPr>
          <p:blipFill>
            <a:blip r:embed="rId9" cstate="print">
              <a:duotone>
                <a:schemeClr val="accent5">
                  <a:shade val="45000"/>
                  <a:satMod val="135000"/>
                </a:schemeClr>
                <a:prstClr val="white"/>
              </a:duotone>
            </a:blip>
            <a:srcRect/>
            <a:stretch>
              <a:fillRect/>
            </a:stretch>
          </p:blipFill>
          <p:spPr bwMode="auto">
            <a:xfrm>
              <a:off x="1898260" y="4661032"/>
              <a:ext cx="979296" cy="979296"/>
            </a:xfrm>
            <a:prstGeom prst="rect">
              <a:avLst/>
            </a:prstGeom>
            <a:noFill/>
          </p:spPr>
        </p:pic>
        <p:grpSp>
          <p:nvGrpSpPr>
            <p:cNvPr id="230" name="Group 23"/>
            <p:cNvGrpSpPr/>
            <p:nvPr/>
          </p:nvGrpSpPr>
          <p:grpSpPr>
            <a:xfrm flipH="1">
              <a:off x="1787786" y="4960132"/>
              <a:ext cx="951949" cy="792969"/>
              <a:chOff x="9037638" y="1465263"/>
              <a:chExt cx="2087562" cy="2087562"/>
            </a:xfrm>
          </p:grpSpPr>
          <p:pic>
            <p:nvPicPr>
              <p:cNvPr id="231" name="Picture 3" descr="C:\Documents and Settings\mitchelld\Desktop\document_256.png"/>
              <p:cNvPicPr>
                <a:picLocks noChangeAspect="1" noChangeArrowheads="1"/>
              </p:cNvPicPr>
              <p:nvPr/>
            </p:nvPicPr>
            <p:blipFill>
              <a:blip r:embed="rId10" cstate="print">
                <a:duotone>
                  <a:schemeClr val="accent5">
                    <a:shade val="45000"/>
                    <a:satMod val="135000"/>
                  </a:schemeClr>
                  <a:prstClr val="white"/>
                </a:duotone>
              </a:blip>
              <a:srcRect/>
              <a:stretch>
                <a:fillRect/>
              </a:stretch>
            </p:blipFill>
            <p:spPr bwMode="auto">
              <a:xfrm flipH="1">
                <a:off x="9037638" y="1465263"/>
                <a:ext cx="1782762" cy="1782762"/>
              </a:xfrm>
              <a:prstGeom prst="rect">
                <a:avLst/>
              </a:prstGeom>
              <a:noFill/>
            </p:spPr>
          </p:pic>
          <p:pic>
            <p:nvPicPr>
              <p:cNvPr id="232" name="Picture 3" descr="C:\Documents and Settings\mitchelld\Desktop\document_256.png"/>
              <p:cNvPicPr>
                <a:picLocks noChangeAspect="1" noChangeArrowheads="1"/>
              </p:cNvPicPr>
              <p:nvPr/>
            </p:nvPicPr>
            <p:blipFill>
              <a:blip r:embed="rId10" cstate="print">
                <a:duotone>
                  <a:schemeClr val="accent5">
                    <a:shade val="45000"/>
                    <a:satMod val="135000"/>
                  </a:schemeClr>
                  <a:prstClr val="white"/>
                </a:duotone>
              </a:blip>
              <a:srcRect/>
              <a:stretch>
                <a:fillRect/>
              </a:stretch>
            </p:blipFill>
            <p:spPr bwMode="auto">
              <a:xfrm flipH="1">
                <a:off x="9190038" y="1617663"/>
                <a:ext cx="1782762" cy="1782762"/>
              </a:xfrm>
              <a:prstGeom prst="rect">
                <a:avLst/>
              </a:prstGeom>
              <a:noFill/>
            </p:spPr>
          </p:pic>
          <p:pic>
            <p:nvPicPr>
              <p:cNvPr id="233" name="Picture 3" descr="C:\Documents and Settings\mitchelld\Desktop\document_256.png"/>
              <p:cNvPicPr>
                <a:picLocks noChangeAspect="1" noChangeArrowheads="1"/>
              </p:cNvPicPr>
              <p:nvPr/>
            </p:nvPicPr>
            <p:blipFill>
              <a:blip r:embed="rId10" cstate="print">
                <a:duotone>
                  <a:schemeClr val="accent5">
                    <a:shade val="45000"/>
                    <a:satMod val="135000"/>
                  </a:schemeClr>
                  <a:prstClr val="white"/>
                </a:duotone>
              </a:blip>
              <a:srcRect/>
              <a:stretch>
                <a:fillRect/>
              </a:stretch>
            </p:blipFill>
            <p:spPr bwMode="auto">
              <a:xfrm flipH="1">
                <a:off x="9342438" y="1770063"/>
                <a:ext cx="1782762" cy="1782762"/>
              </a:xfrm>
              <a:prstGeom prst="rect">
                <a:avLst/>
              </a:prstGeom>
              <a:noFill/>
            </p:spPr>
          </p:pic>
        </p:grpSp>
      </p:grpSp>
      <p:pic>
        <p:nvPicPr>
          <p:cNvPr id="101" name="Picture 3" descr="C:\Users\lokeuei\Desktop\VS_v_rgb_r.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5945" y="2048719"/>
            <a:ext cx="1913354" cy="746056"/>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C:\Users\jobruno\Desktop\Official Screens\Start-Screen-300dpi.tiff"/>
          <p:cNvPicPr>
            <a:picLocks noChangeAspect="1" noChangeArrowheads="1"/>
          </p:cNvPicPr>
          <p:nvPr/>
        </p:nvPicPr>
        <p:blipFill rotWithShape="1">
          <a:blip r:embed="rId12">
            <a:extLst>
              <a:ext uri="{28A0092B-C50C-407E-A947-70E740481C1C}">
                <a14:useLocalDpi xmlns:a14="http://schemas.microsoft.com/office/drawing/2010/main" val="0"/>
              </a:ext>
            </a:extLst>
          </a:blip>
          <a:srcRect/>
          <a:stretch/>
        </p:blipFill>
        <p:spPr bwMode="auto">
          <a:xfrm>
            <a:off x="8662078" y="2980873"/>
            <a:ext cx="1454548" cy="2845896"/>
          </a:xfrm>
          <a:prstGeom prst="roundRect">
            <a:avLst>
              <a:gd name="adj" fmla="val 4743"/>
            </a:avLst>
          </a:prstGeom>
          <a:solidFill>
            <a:srgbClr val="FFFFFF">
              <a:shade val="85000"/>
            </a:srgbClr>
          </a:solidFill>
          <a:ln>
            <a:noFill/>
          </a:ln>
          <a:effectLst/>
          <a:extLst/>
        </p:spPr>
      </p:pic>
    </p:spTree>
    <p:extLst>
      <p:ext uri="{BB962C8B-B14F-4D97-AF65-F5344CB8AC3E}">
        <p14:creationId xmlns:p14="http://schemas.microsoft.com/office/powerpoint/2010/main" val="112720529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solidFill>
                  <a:schemeClr val="tx1"/>
                </a:solidFill>
                <a:latin typeface="Segoe UI" pitchFamily="34" charset="0"/>
                <a:ea typeface="Segoe UI" pitchFamily="34" charset="0"/>
                <a:cs typeface="Segoe UI" pitchFamily="34" charset="0"/>
              </a:rPr>
              <a:t>Критерии тестирования</a:t>
            </a:r>
            <a:endParaRPr lang="en-US" dirty="0">
              <a:solidFill>
                <a:schemeClr val="tx1"/>
              </a:solidFill>
              <a:latin typeface="Segoe UI" pitchFamily="34" charset="0"/>
              <a:ea typeface="Segoe UI" pitchFamily="34" charset="0"/>
              <a:cs typeface="Segoe UI" pitchFamily="34" charset="0"/>
            </a:endParaRPr>
          </a:p>
        </p:txBody>
      </p:sp>
      <p:grpSp>
        <p:nvGrpSpPr>
          <p:cNvPr id="48" name="Blue"/>
          <p:cNvGrpSpPr/>
          <p:nvPr/>
        </p:nvGrpSpPr>
        <p:grpSpPr>
          <a:xfrm>
            <a:off x="1689850" y="2088360"/>
            <a:ext cx="7812784" cy="822960"/>
            <a:chOff x="769513" y="3148386"/>
            <a:chExt cx="7812784" cy="822960"/>
          </a:xfrm>
        </p:grpSpPr>
        <p:sp>
          <p:nvSpPr>
            <p:cNvPr id="49" name="Rounded Rectangle 48"/>
            <p:cNvSpPr/>
            <p:nvPr/>
          </p:nvSpPr>
          <p:spPr bwMode="auto">
            <a:xfrm>
              <a:off x="769513" y="3148386"/>
              <a:ext cx="7812784" cy="822960"/>
            </a:xfrm>
            <a:prstGeom prst="roundRect">
              <a:avLst>
                <a:gd name="adj" fmla="val 0"/>
              </a:avLst>
            </a:prstGeom>
            <a:gradFill flip="none" rotWithShape="1">
              <a:gsLst>
                <a:gs pos="0">
                  <a:srgbClr val="0070C0"/>
                </a:gs>
                <a:gs pos="100000">
                  <a:schemeClr val="accent1">
                    <a:lumMod val="60000"/>
                    <a:lumOff val="40000"/>
                  </a:schemeClr>
                </a:gs>
              </a:gsLst>
              <a:lin ang="162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3200" dirty="0" smtClean="0">
                  <a:solidFill>
                    <a:schemeClr val="tx1"/>
                  </a:solidFill>
                  <a:latin typeface="Segoe UI" pitchFamily="34" charset="0"/>
                  <a:ea typeface="Segoe UI" pitchFamily="34" charset="0"/>
                  <a:cs typeface="Segoe UI" pitchFamily="34" charset="0"/>
                </a:rPr>
                <a:t>    </a:t>
              </a:r>
              <a:r>
                <a:rPr lang="en-US" sz="3200" dirty="0" smtClean="0">
                  <a:solidFill>
                    <a:schemeClr val="bg1"/>
                  </a:solidFill>
                  <a:latin typeface="Segoe UI" pitchFamily="34" charset="0"/>
                  <a:ea typeface="Segoe UI" pitchFamily="34" charset="0"/>
                  <a:cs typeface="Segoe UI" pitchFamily="34" charset="0"/>
                </a:rPr>
                <a:t>technical validation</a:t>
              </a:r>
            </a:p>
          </p:txBody>
        </p:sp>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74873" y="3399866"/>
              <a:ext cx="320000" cy="320000"/>
            </a:xfrm>
            <a:prstGeom prst="rect">
              <a:avLst/>
            </a:prstGeom>
          </p:spPr>
        </p:pic>
      </p:grpSp>
      <p:grpSp>
        <p:nvGrpSpPr>
          <p:cNvPr id="51" name="Orange"/>
          <p:cNvGrpSpPr/>
          <p:nvPr/>
        </p:nvGrpSpPr>
        <p:grpSpPr>
          <a:xfrm>
            <a:off x="1676787" y="3060479"/>
            <a:ext cx="7812784" cy="822960"/>
            <a:chOff x="769513" y="4120505"/>
            <a:chExt cx="7812784" cy="822960"/>
          </a:xfrm>
        </p:grpSpPr>
        <p:sp>
          <p:nvSpPr>
            <p:cNvPr id="52" name="Rounded Rectangle 51"/>
            <p:cNvSpPr/>
            <p:nvPr/>
          </p:nvSpPr>
          <p:spPr bwMode="auto">
            <a:xfrm>
              <a:off x="769513" y="4120505"/>
              <a:ext cx="7812784" cy="822960"/>
            </a:xfrm>
            <a:prstGeom prst="roundRect">
              <a:avLst>
                <a:gd name="adj" fmla="val 0"/>
              </a:avLst>
            </a:prstGeom>
            <a:gradFill>
              <a:gsLst>
                <a:gs pos="0">
                  <a:srgbClr val="F47836"/>
                </a:gs>
                <a:gs pos="100000">
                  <a:schemeClr val="accent2">
                    <a:lumMod val="60000"/>
                    <a:lumOff val="40000"/>
                  </a:schemeClr>
                </a:gs>
              </a:gsLs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3200" dirty="0" smtClean="0">
                  <a:solidFill>
                    <a:schemeClr val="tx1"/>
                  </a:solidFill>
                  <a:latin typeface="Segoe UI" pitchFamily="34" charset="0"/>
                  <a:ea typeface="Segoe UI" pitchFamily="34" charset="0"/>
                  <a:cs typeface="Segoe UI" pitchFamily="34" charset="0"/>
                </a:rPr>
                <a:t>    </a:t>
              </a:r>
              <a:r>
                <a:rPr lang="en-US" sz="3200" dirty="0" smtClean="0">
                  <a:solidFill>
                    <a:schemeClr val="bg1"/>
                  </a:solidFill>
                  <a:latin typeface="Segoe UI" pitchFamily="34" charset="0"/>
                  <a:ea typeface="Segoe UI" pitchFamily="34" charset="0"/>
                  <a:cs typeface="Segoe UI" pitchFamily="34" charset="0"/>
                </a:rPr>
                <a:t>policy validation</a:t>
              </a:r>
            </a:p>
          </p:txBody>
        </p:sp>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73592" y="4411174"/>
              <a:ext cx="320000" cy="320000"/>
            </a:xfrm>
            <a:prstGeom prst="rect">
              <a:avLst/>
            </a:prstGeom>
          </p:spPr>
        </p:pic>
      </p:grpSp>
      <p:grpSp>
        <p:nvGrpSpPr>
          <p:cNvPr id="54" name="Green"/>
          <p:cNvGrpSpPr/>
          <p:nvPr/>
        </p:nvGrpSpPr>
        <p:grpSpPr>
          <a:xfrm>
            <a:off x="1676787" y="4040194"/>
            <a:ext cx="7812784" cy="822960"/>
            <a:chOff x="769513" y="5100220"/>
            <a:chExt cx="7812784" cy="822960"/>
          </a:xfrm>
        </p:grpSpPr>
        <p:sp>
          <p:nvSpPr>
            <p:cNvPr id="55" name="Rounded Rectangle 54"/>
            <p:cNvSpPr/>
            <p:nvPr/>
          </p:nvSpPr>
          <p:spPr bwMode="auto">
            <a:xfrm>
              <a:off x="769513" y="5100220"/>
              <a:ext cx="7812784" cy="822960"/>
            </a:xfrm>
            <a:prstGeom prst="roundRect">
              <a:avLst>
                <a:gd name="adj" fmla="val 0"/>
              </a:avLst>
            </a:prstGeom>
            <a:gradFill>
              <a:gsLst>
                <a:gs pos="0">
                  <a:schemeClr val="accent3"/>
                </a:gs>
                <a:gs pos="100000">
                  <a:schemeClr val="accent3">
                    <a:lumMod val="60000"/>
                    <a:lumOff val="40000"/>
                  </a:schemeClr>
                </a:gs>
              </a:gsLst>
            </a:gra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3200" dirty="0" smtClean="0">
                  <a:solidFill>
                    <a:schemeClr val="tx1"/>
                  </a:solidFill>
                  <a:latin typeface="Segoe UI" pitchFamily="34" charset="0"/>
                  <a:ea typeface="Segoe UI" pitchFamily="34" charset="0"/>
                  <a:cs typeface="Segoe UI" pitchFamily="34" charset="0"/>
                </a:rPr>
                <a:t>    </a:t>
              </a:r>
              <a:r>
                <a:rPr lang="en-US" sz="3200" dirty="0" smtClean="0">
                  <a:solidFill>
                    <a:schemeClr val="bg1"/>
                  </a:solidFill>
                  <a:latin typeface="Segoe UI" pitchFamily="34" charset="0"/>
                  <a:ea typeface="Segoe UI" pitchFamily="34" charset="0"/>
                  <a:cs typeface="Segoe UI" pitchFamily="34" charset="0"/>
                </a:rPr>
                <a:t>market validation</a:t>
              </a:r>
            </a:p>
          </p:txBody>
        </p:sp>
        <p:pic>
          <p:nvPicPr>
            <p:cNvPr id="56" name="Picture 5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9236" y="5373480"/>
              <a:ext cx="320000" cy="320000"/>
            </a:xfrm>
            <a:prstGeom prst="rect">
              <a:avLst/>
            </a:prstGeom>
          </p:spPr>
        </p:pic>
      </p:grpSp>
      <p:pic>
        <p:nvPicPr>
          <p:cNvPr id="57" name="Picture 2" descr="C:\Users\jobruno\Desktop\Official Screens\Start-Screen-300dpi.tif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931" t="3614" r="6057" b="5231"/>
          <a:stretch/>
        </p:blipFill>
        <p:spPr bwMode="auto">
          <a:xfrm>
            <a:off x="7487392" y="1129800"/>
            <a:ext cx="1840675" cy="3601374"/>
          </a:xfrm>
          <a:prstGeom prst="roundRect">
            <a:avLst>
              <a:gd name="adj" fmla="val 4743"/>
            </a:avLst>
          </a:prstGeom>
          <a:solidFill>
            <a:srgbClr val="FFFFFF">
              <a:shade val="85000"/>
            </a:srgbClr>
          </a:solidFill>
          <a:ln>
            <a:noFill/>
          </a:ln>
          <a:effectLst/>
          <a:extLst/>
        </p:spPr>
      </p:pic>
      <p:sp>
        <p:nvSpPr>
          <p:cNvPr id="27" name="Rectangle 26"/>
          <p:cNvSpPr/>
          <p:nvPr/>
        </p:nvSpPr>
        <p:spPr>
          <a:xfrm>
            <a:off x="1485401" y="5997606"/>
            <a:ext cx="4584204" cy="400110"/>
          </a:xfrm>
          <a:prstGeom prst="rect">
            <a:avLst/>
          </a:prstGeom>
        </p:spPr>
        <p:txBody>
          <a:bodyPr wrap="none">
            <a:spAutoFit/>
          </a:bodyPr>
          <a:lstStyle/>
          <a:p>
            <a:r>
              <a:rPr lang="en-US" sz="2000" dirty="0">
                <a:hlinkClick r:id="rId5"/>
              </a:rPr>
              <a:t>http://go.microsoft.com/?</a:t>
            </a:r>
            <a:r>
              <a:rPr lang="en-US" sz="2000" dirty="0" smtClean="0">
                <a:hlinkClick r:id="rId5"/>
              </a:rPr>
              <a:t>linkid=9730558</a:t>
            </a:r>
            <a:r>
              <a:rPr lang="en-US" sz="2000" dirty="0" smtClean="0"/>
              <a:t> </a:t>
            </a:r>
            <a:endParaRPr lang="en-US" sz="2000" dirty="0"/>
          </a:p>
        </p:txBody>
      </p:sp>
    </p:spTree>
    <p:extLst>
      <p:ext uri="{BB962C8B-B14F-4D97-AF65-F5344CB8AC3E}">
        <p14:creationId xmlns:p14="http://schemas.microsoft.com/office/powerpoint/2010/main" val="241347713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lokeuei\Desktop\VS_v_rgb_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824" y="1873753"/>
            <a:ext cx="2404193" cy="9374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16872" y="-4596"/>
            <a:ext cx="11728948" cy="1107996"/>
          </a:xfrm>
        </p:spPr>
        <p:txBody>
          <a:bodyPr/>
          <a:lstStyle/>
          <a:p>
            <a:r>
              <a:rPr lang="ru-RU" dirty="0" smtClean="0">
                <a:latin typeface="Segoe UI" pitchFamily="34" charset="0"/>
                <a:ea typeface="Segoe UI" pitchFamily="34" charset="0"/>
                <a:cs typeface="Segoe UI" pitchFamily="34" charset="0"/>
              </a:rPr>
              <a:t>Разблокирование телефона для разработчика</a:t>
            </a:r>
            <a:endParaRPr lang="en-US" dirty="0">
              <a:solidFill>
                <a:schemeClr val="tx1"/>
              </a:solidFill>
              <a:latin typeface="Segoe UI" pitchFamily="34" charset="0"/>
              <a:ea typeface="Segoe UI" pitchFamily="34" charset="0"/>
              <a:cs typeface="Segoe UI" pitchFamily="34" charset="0"/>
            </a:endParaRPr>
          </a:p>
        </p:txBody>
      </p:sp>
      <p:pic>
        <p:nvPicPr>
          <p:cNvPr id="16" name="Picture 15"/>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Lst>
          </a:blip>
          <a:srcRect l="28073"/>
          <a:stretch>
            <a:fillRect/>
          </a:stretch>
        </p:blipFill>
        <p:spPr bwMode="auto">
          <a:xfrm>
            <a:off x="5619989" y="1862414"/>
            <a:ext cx="2749550" cy="1030287"/>
          </a:xfrm>
          <a:prstGeom prst="rect">
            <a:avLst/>
          </a:prstGeom>
          <a:noFill/>
          <a:ln w="9525">
            <a:noFill/>
            <a:miter lim="800000"/>
            <a:headEnd/>
            <a:tailEnd/>
          </a:ln>
          <a:effectLst/>
        </p:spPr>
      </p:pic>
      <p:pic>
        <p:nvPicPr>
          <p:cNvPr id="19" name="Picture 18"/>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Lst>
          </a:blip>
          <a:srcRect l="28073"/>
          <a:stretch>
            <a:fillRect/>
          </a:stretch>
        </p:blipFill>
        <p:spPr bwMode="auto">
          <a:xfrm rot="10800000">
            <a:off x="4226261" y="1897237"/>
            <a:ext cx="2749550" cy="1030287"/>
          </a:xfrm>
          <a:prstGeom prst="rect">
            <a:avLst/>
          </a:prstGeom>
          <a:noFill/>
          <a:ln w="9525">
            <a:noFill/>
            <a:miter lim="800000"/>
            <a:headEnd/>
            <a:tailEnd/>
          </a:ln>
          <a:effectLst/>
        </p:spPr>
      </p:pic>
      <p:sp>
        <p:nvSpPr>
          <p:cNvPr id="21" name="Content Placeholder 2"/>
          <p:cNvSpPr txBox="1">
            <a:spLocks/>
          </p:cNvSpPr>
          <p:nvPr/>
        </p:nvSpPr>
        <p:spPr>
          <a:xfrm>
            <a:off x="2729946" y="3846595"/>
            <a:ext cx="7881937" cy="449103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0070C0"/>
              </a:buClr>
              <a:buFont typeface="Wingdings" pitchFamily="2" charset="2"/>
              <a:buChar char="§"/>
              <a:defRPr sz="2400" kern="1200" baseline="0">
                <a:solidFill>
                  <a:schemeClr val="tx1"/>
                </a:solidFill>
                <a:latin typeface="+mn-lt"/>
                <a:ea typeface="+mn-ea"/>
                <a:cs typeface="+mn-cs"/>
              </a:defRPr>
            </a:lvl1pPr>
            <a:lvl2pPr marL="625475" indent="-342900" algn="l" defTabSz="457200" rtl="0" eaLnBrk="1" latinLnBrk="0" hangingPunct="1">
              <a:spcBef>
                <a:spcPct val="20000"/>
              </a:spcBef>
              <a:buClr>
                <a:srgbClr val="0070C0"/>
              </a:buClr>
              <a:buFont typeface="Wingdings" pitchFamily="2" charset="2"/>
              <a:buChar char="§"/>
              <a:defRPr sz="2000" kern="1200" baseline="0">
                <a:solidFill>
                  <a:schemeClr val="tx1"/>
                </a:solidFill>
                <a:latin typeface="+mn-lt"/>
                <a:ea typeface="+mn-ea"/>
                <a:cs typeface="+mn-cs"/>
              </a:defRPr>
            </a:lvl2pPr>
            <a:lvl3pPr marL="863600" indent="-285750" algn="l" defTabSz="457200" rtl="0" eaLnBrk="1" latinLnBrk="0" hangingPunct="1">
              <a:spcBef>
                <a:spcPct val="20000"/>
              </a:spcBef>
              <a:buClr>
                <a:srgbClr val="0070C0"/>
              </a:buClr>
              <a:buFont typeface="Wingdings" pitchFamily="2" charset="2"/>
              <a:buChar char="§"/>
              <a:defRPr sz="1800" kern="1200" baseline="0">
                <a:solidFill>
                  <a:schemeClr val="tx1"/>
                </a:solidFill>
                <a:latin typeface="+mn-lt"/>
                <a:ea typeface="+mn-ea"/>
                <a:cs typeface="+mn-cs"/>
              </a:defRPr>
            </a:lvl3pPr>
            <a:lvl4pPr marL="1146175" indent="-285750" algn="l" defTabSz="457200" rtl="0" eaLnBrk="1" latinLnBrk="0" hangingPunct="1">
              <a:spcBef>
                <a:spcPct val="20000"/>
              </a:spcBef>
              <a:buClr>
                <a:srgbClr val="0070C0"/>
              </a:buClr>
              <a:buFont typeface="Wingdings" pitchFamily="2" charset="2"/>
              <a:buChar char="§"/>
              <a:defRPr sz="1600" kern="1200" baseline="0">
                <a:solidFill>
                  <a:schemeClr val="tx1"/>
                </a:solidFill>
                <a:latin typeface="+mn-lt"/>
                <a:ea typeface="+mn-ea"/>
                <a:cs typeface="+mn-cs"/>
              </a:defRPr>
            </a:lvl4pPr>
            <a:lvl5pPr marL="1374775" indent="-285750" algn="l" defTabSz="457200" rtl="0" eaLnBrk="1" latinLnBrk="0" hangingPunct="1">
              <a:spcBef>
                <a:spcPct val="20000"/>
              </a:spcBef>
              <a:buClr>
                <a:srgbClr val="0070C0"/>
              </a:buClr>
              <a:buFont typeface="Wingdings" pitchFamily="2" charset="2"/>
              <a:buChar char="§"/>
              <a:defRPr sz="16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pitchFamily="2" charset="2"/>
              <a:buNone/>
            </a:pPr>
            <a:r>
              <a:rPr lang="ru-RU" dirty="0" smtClean="0">
                <a:latin typeface="Segoe UI" pitchFamily="34" charset="0"/>
                <a:ea typeface="Segoe UI" pitchFamily="34" charset="0"/>
                <a:cs typeface="Segoe UI" pitchFamily="34" charset="0"/>
              </a:rPr>
              <a:t>Разблокирование обычного телефона</a:t>
            </a:r>
            <a:endParaRPr lang="en-US" dirty="0" smtClean="0">
              <a:latin typeface="Segoe UI" pitchFamily="34" charset="0"/>
              <a:ea typeface="Segoe UI" pitchFamily="34" charset="0"/>
              <a:cs typeface="Segoe UI" pitchFamily="34" charset="0"/>
            </a:endParaRPr>
          </a:p>
          <a:p>
            <a:pPr marL="0" indent="0">
              <a:buFont typeface="Wingdings" pitchFamily="2" charset="2"/>
              <a:buNone/>
            </a:pPr>
            <a:r>
              <a:rPr lang="ru-RU" dirty="0" smtClean="0">
                <a:latin typeface="Segoe UI" pitchFamily="34" charset="0"/>
                <a:ea typeface="Segoe UI" pitchFamily="34" charset="0"/>
                <a:cs typeface="Segoe UI" pitchFamily="34" charset="0"/>
              </a:rPr>
              <a:t>Управление устройствами через портал</a:t>
            </a:r>
          </a:p>
          <a:p>
            <a:pPr marL="0" indent="0">
              <a:buFont typeface="Wingdings" pitchFamily="2" charset="2"/>
              <a:buNone/>
            </a:pPr>
            <a:endParaRPr lang="ru-RU" dirty="0">
              <a:latin typeface="Segoe UI" pitchFamily="34" charset="0"/>
              <a:ea typeface="Segoe UI" pitchFamily="34" charset="0"/>
              <a:cs typeface="Segoe UI" pitchFamily="34" charset="0"/>
            </a:endParaRPr>
          </a:p>
          <a:p>
            <a:pPr marL="0" indent="0">
              <a:buFont typeface="Wingdings" pitchFamily="2" charset="2"/>
              <a:buNone/>
            </a:pPr>
            <a:r>
              <a:rPr lang="ru-RU" dirty="0" smtClean="0">
                <a:latin typeface="Segoe UI" pitchFamily="34" charset="0"/>
                <a:ea typeface="Segoe UI" pitchFamily="34" charset="0"/>
                <a:cs typeface="Segoe UI" pitchFamily="34" charset="0"/>
              </a:rPr>
              <a:t>3 устройства в год</a:t>
            </a:r>
            <a:endParaRPr lang="en-US" dirty="0" smtClean="0">
              <a:latin typeface="Segoe UI" pitchFamily="34" charset="0"/>
              <a:ea typeface="Segoe UI" pitchFamily="34" charset="0"/>
              <a:cs typeface="Segoe UI" pitchFamily="34" charset="0"/>
            </a:endParaRPr>
          </a:p>
          <a:p>
            <a:pPr marL="0" indent="0">
              <a:buFont typeface="Wingdings" pitchFamily="2" charset="2"/>
              <a:buNone/>
            </a:pPr>
            <a:r>
              <a:rPr lang="ru-RU" dirty="0" smtClean="0">
                <a:latin typeface="Segoe UI" pitchFamily="34" charset="0"/>
                <a:ea typeface="Segoe UI" pitchFamily="34" charset="0"/>
                <a:cs typeface="Segoe UI" pitchFamily="34" charset="0"/>
              </a:rPr>
              <a:t>1 устройство в года для студентов</a:t>
            </a:r>
            <a:endParaRPr lang="en-US" dirty="0" smtClean="0">
              <a:latin typeface="Segoe UI" pitchFamily="34" charset="0"/>
              <a:ea typeface="Segoe UI" pitchFamily="34" charset="0"/>
              <a:cs typeface="Segoe UI" pitchFamily="34" charset="0"/>
            </a:endParaRPr>
          </a:p>
          <a:p>
            <a:pPr marL="0" indent="0">
              <a:buFont typeface="Wingdings" pitchFamily="2" charset="2"/>
              <a:buNone/>
            </a:pPr>
            <a:endParaRPr lang="en-US" dirty="0" smtClean="0">
              <a:latin typeface="Segoe UI" pitchFamily="34" charset="0"/>
              <a:ea typeface="Segoe UI" pitchFamily="34" charset="0"/>
              <a:cs typeface="Segoe UI" pitchFamily="34" charset="0"/>
            </a:endParaRPr>
          </a:p>
          <a:p>
            <a:pPr marL="0" indent="0">
              <a:buNone/>
            </a:pPr>
            <a:endParaRPr lang="en-US" sz="2800" dirty="0">
              <a:latin typeface="Segoe UI" pitchFamily="34" charset="0"/>
              <a:ea typeface="Segoe UI" pitchFamily="34" charset="0"/>
              <a:cs typeface="Segoe UI" pitchFamily="34" charset="0"/>
            </a:endParaRPr>
          </a:p>
        </p:txBody>
      </p:sp>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78508" y="3925995"/>
            <a:ext cx="320000" cy="320000"/>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94458" y="4385166"/>
            <a:ext cx="320000" cy="320000"/>
          </a:xfrm>
          <a:prstGeom prst="rect">
            <a:avLst/>
          </a:prstGeom>
        </p:spPr>
      </p:pic>
      <p:pic>
        <p:nvPicPr>
          <p:cNvPr id="24" name="Picture 2" descr="http://silveiraneto.net/wp-content/uploads/2009/05/tango_weather-overcast.png"/>
          <p:cNvPicPr>
            <a:picLocks noChangeAspect="1" noChangeArrowheads="1"/>
          </p:cNvPicPr>
          <p:nvPr/>
        </p:nvPicPr>
        <p:blipFill>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030931" y="163804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Documents and Settings\mitchelld\Desktop\Combo Lock secure locked security.png"/>
          <p:cNvPicPr>
            <a:picLocks noChangeAspect="1" noChangeArrowheads="1"/>
          </p:cNvPicPr>
          <p:nvPr/>
        </p:nvPicPr>
        <p:blipFill>
          <a:blip r:embed="rId9" cstate="print"/>
          <a:srcRect/>
          <a:stretch>
            <a:fillRect/>
          </a:stretch>
        </p:blipFill>
        <p:spPr bwMode="auto">
          <a:xfrm>
            <a:off x="3111656" y="2389533"/>
            <a:ext cx="507881" cy="725290"/>
          </a:xfrm>
          <a:prstGeom prst="rect">
            <a:avLst/>
          </a:prstGeom>
          <a:noFill/>
        </p:spPr>
      </p:pic>
      <p:sp>
        <p:nvSpPr>
          <p:cNvPr id="26" name="TextBox 25"/>
          <p:cNvSpPr txBox="1"/>
          <p:nvPr/>
        </p:nvSpPr>
        <p:spPr>
          <a:xfrm>
            <a:off x="2531173" y="2342475"/>
            <a:ext cx="333425" cy="276999"/>
          </a:xfrm>
          <a:prstGeom prst="rect">
            <a:avLst/>
          </a:prstGeom>
          <a:noFill/>
        </p:spPr>
        <p:txBody>
          <a:bodyPr wrap="none" lIns="0" tIns="0" rIns="0" bIns="0" rtlCol="0">
            <a:spAutoFit/>
          </a:bodyPr>
          <a:lstStyle/>
          <a:p>
            <a:r>
              <a:rPr lang="en-US" b="1" dirty="0" smtClean="0">
                <a:latin typeface="Segoe UI" pitchFamily="34" charset="0"/>
                <a:ea typeface="Segoe UI" pitchFamily="34" charset="0"/>
                <a:cs typeface="Segoe UI" pitchFamily="34" charset="0"/>
              </a:rPr>
              <a:t>api</a:t>
            </a:r>
          </a:p>
        </p:txBody>
      </p:sp>
      <p:pic>
        <p:nvPicPr>
          <p:cNvPr id="27" name="Picture 2" descr="C:\Users\jobruno\Desktop\Official Screens\Start-Screen-300dpi.tiff"/>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931" t="3614" r="6057" b="5231"/>
          <a:stretch/>
        </p:blipFill>
        <p:spPr bwMode="auto">
          <a:xfrm>
            <a:off x="9070061" y="1038153"/>
            <a:ext cx="2119745" cy="4147389"/>
          </a:xfrm>
          <a:prstGeom prst="roundRect">
            <a:avLst>
              <a:gd name="adj" fmla="val 4743"/>
            </a:avLst>
          </a:prstGeom>
          <a:solidFill>
            <a:srgbClr val="FFFFFF">
              <a:shade val="85000"/>
            </a:srgbClr>
          </a:solidFill>
          <a:ln>
            <a:noFill/>
          </a:ln>
          <a:effectLst>
            <a:outerShdw blurRad="50800" dist="38100" dir="5400000" algn="t" rotWithShape="0">
              <a:prstClr val="black">
                <a:alpha val="40000"/>
              </a:prstClr>
            </a:outerShdw>
          </a:effectLs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96935" y="5217693"/>
            <a:ext cx="320000" cy="320000"/>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2885" y="5676864"/>
            <a:ext cx="320000" cy="320000"/>
          </a:xfrm>
          <a:prstGeom prst="rect">
            <a:avLst/>
          </a:prstGeom>
        </p:spPr>
      </p:pic>
    </p:spTree>
    <p:extLst>
      <p:ext uri="{BB962C8B-B14F-4D97-AF65-F5344CB8AC3E}">
        <p14:creationId xmlns:p14="http://schemas.microsoft.com/office/powerpoint/2010/main" val="381862744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0" y="2331060"/>
            <a:ext cx="4142232" cy="2592957"/>
          </a:xfrm>
          <a:prstGeom prst="rect">
            <a:avLst/>
          </a:prstGeom>
          <a:gradFill flip="none" rotWithShape="1">
            <a:gsLst>
              <a:gs pos="0">
                <a:srgbClr val="92EF5F"/>
              </a:gs>
              <a:gs pos="50000">
                <a:schemeClr val="accent3"/>
              </a:gs>
              <a:gs pos="100000">
                <a:schemeClr val="accent3">
                  <a:shade val="100000"/>
                  <a:satMod val="115000"/>
                </a:schemeClr>
              </a:gs>
            </a:gsLst>
            <a:path path="circle">
              <a:fillToRect l="100000" t="100000"/>
            </a:path>
            <a:tileRect r="-100000" b="-100000"/>
          </a:gradFill>
          <a:ln w="50800" cap="rnd">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indent="-342900" algn="ctr" defTabSz="800100" fontAlgn="base">
              <a:lnSpc>
                <a:spcPct val="90000"/>
              </a:lnSpc>
              <a:spcBef>
                <a:spcPct val="0"/>
              </a:spcBef>
              <a:spcAft>
                <a:spcPct val="35000"/>
              </a:spcAft>
              <a:defRPr/>
            </a:pPr>
            <a:endParaRPr lang="en-US" sz="1600" b="1" dirty="0" smtClean="0"/>
          </a:p>
        </p:txBody>
      </p:sp>
      <p:sp>
        <p:nvSpPr>
          <p:cNvPr id="43" name="Rectangle 42"/>
          <p:cNvSpPr/>
          <p:nvPr/>
        </p:nvSpPr>
        <p:spPr bwMode="auto">
          <a:xfrm>
            <a:off x="8046593" y="2283559"/>
            <a:ext cx="4142232" cy="2596896"/>
          </a:xfrm>
          <a:prstGeom prst="rect">
            <a:avLst/>
          </a:prstGeom>
          <a:gradFill flip="none" rotWithShape="1">
            <a:gsLst>
              <a:gs pos="0">
                <a:schemeClr val="accent1">
                  <a:lumMod val="60000"/>
                  <a:lumOff val="40000"/>
                </a:schemeClr>
              </a:gs>
              <a:gs pos="50000">
                <a:schemeClr val="accent1"/>
              </a:gs>
              <a:gs pos="100000">
                <a:schemeClr val="accent1">
                  <a:shade val="100000"/>
                  <a:satMod val="115000"/>
                </a:schemeClr>
              </a:gs>
            </a:gsLst>
            <a:path path="circle">
              <a:fillToRect l="100000" t="100000"/>
            </a:path>
            <a:tileRect r="-100000" b="-100000"/>
          </a:gradFill>
          <a:ln w="47625" cap="rnd">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800100" fontAlgn="base">
              <a:lnSpc>
                <a:spcPct val="90000"/>
              </a:lnSpc>
              <a:spcBef>
                <a:spcPct val="0"/>
              </a:spcBef>
              <a:spcAft>
                <a:spcPct val="35000"/>
              </a:spcAft>
            </a:pPr>
            <a:endParaRPr lang="en-US" sz="2800" b="1" dirty="0" smtClean="0"/>
          </a:p>
        </p:txBody>
      </p:sp>
      <p:sp>
        <p:nvSpPr>
          <p:cNvPr id="11" name="Title 1"/>
          <p:cNvSpPr>
            <a:spLocks noGrp="1"/>
          </p:cNvSpPr>
          <p:nvPr>
            <p:ph type="title"/>
          </p:nvPr>
        </p:nvSpPr>
        <p:spPr/>
        <p:txBody>
          <a:bodyPr vert="horz" wrap="square" lIns="0" tIns="0" rIns="0" bIns="0" rtlCol="0" anchor="t">
            <a:spAutoFit/>
          </a:bodyPr>
          <a:lstStyle/>
          <a:p>
            <a:r>
              <a:rPr lang="ru-RU" dirty="0" smtClean="0"/>
              <a:t>Две платформы разработки</a:t>
            </a:r>
            <a:endParaRPr lang="en-US" dirty="0"/>
          </a:p>
        </p:txBody>
      </p:sp>
      <p:pic>
        <p:nvPicPr>
          <p:cNvPr id="9218" name="Picture 2" descr="C:\Documents and Settings\Pennie\My Documents\GDC\Win08_Miki412.png"/>
          <p:cNvPicPr>
            <a:picLocks noChangeAspect="1" noChangeArrowheads="1"/>
          </p:cNvPicPr>
          <p:nvPr/>
        </p:nvPicPr>
        <p:blipFill>
          <a:blip r:embed="rId3" cstate="print"/>
          <a:srcRect/>
          <a:stretch>
            <a:fillRect/>
          </a:stretch>
        </p:blipFill>
        <p:spPr bwMode="auto">
          <a:xfrm>
            <a:off x="4300530" y="1180708"/>
            <a:ext cx="3629500" cy="2418155"/>
          </a:xfrm>
          <a:prstGeom prst="rect">
            <a:avLst/>
          </a:prstGeom>
          <a:noFill/>
        </p:spPr>
      </p:pic>
      <p:sp>
        <p:nvSpPr>
          <p:cNvPr id="34" name="Rectangle 33"/>
          <p:cNvSpPr/>
          <p:nvPr/>
        </p:nvSpPr>
        <p:spPr bwMode="auto">
          <a:xfrm>
            <a:off x="8046593" y="1180708"/>
            <a:ext cx="4142232" cy="1189207"/>
          </a:xfrm>
          <a:prstGeom prst="rect">
            <a:avLst/>
          </a:prstGeom>
          <a:solidFill>
            <a:schemeClr val="accent1">
              <a:lumMod val="75000"/>
            </a:schemeClr>
          </a:solidFill>
          <a:ln w="63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Zegoe UI SemiLight" pitchFamily="34" charset="0"/>
            </a:endParaRPr>
          </a:p>
        </p:txBody>
      </p:sp>
      <p:sp>
        <p:nvSpPr>
          <p:cNvPr id="39" name="Rectangle 38"/>
          <p:cNvSpPr/>
          <p:nvPr/>
        </p:nvSpPr>
        <p:spPr bwMode="auto">
          <a:xfrm>
            <a:off x="0" y="1180708"/>
            <a:ext cx="4144488" cy="1189207"/>
          </a:xfrm>
          <a:prstGeom prst="rect">
            <a:avLst/>
          </a:prstGeom>
          <a:solidFill>
            <a:schemeClr val="accent3">
              <a:lumMod val="75000"/>
            </a:schemeClr>
          </a:solidFill>
          <a:ln w="63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Zegoe UI SemiLight" pitchFamily="34" charset="0"/>
            </a:endParaRPr>
          </a:p>
        </p:txBody>
      </p:sp>
      <p:pic>
        <p:nvPicPr>
          <p:cNvPr id="44" name="Picture 43" descr="D:\TAP\XNA logo.jpeg.png"/>
          <p:cNvPicPr>
            <a:picLocks noChangeArrowheads="1"/>
          </p:cNvPicPr>
          <p:nvPr/>
        </p:nvPicPr>
        <p:blipFill>
          <a:blip r:embed="rId4" cstate="print">
            <a:extLst>
              <a:ext uri="{28A0092B-C50C-407E-A947-70E740481C1C}">
                <a14:useLocalDpi xmlns:a14="http://schemas.microsoft.com/office/drawing/2010/main" val="0"/>
              </a:ext>
            </a:extLst>
          </a:blip>
          <a:srcRect t="18990" b="21678"/>
          <a:stretch>
            <a:fillRect/>
          </a:stretch>
        </p:blipFill>
        <p:spPr bwMode="auto">
          <a:xfrm>
            <a:off x="9051789" y="1246861"/>
            <a:ext cx="2131840" cy="961901"/>
          </a:xfrm>
          <a:prstGeom prst="rect">
            <a:avLst/>
          </a:prstGeom>
          <a:ln>
            <a:noFill/>
          </a:ln>
          <a:extLst/>
        </p:spPr>
      </p:pic>
      <p:grpSp>
        <p:nvGrpSpPr>
          <p:cNvPr id="45" name="Group 44"/>
          <p:cNvGrpSpPr/>
          <p:nvPr/>
        </p:nvGrpSpPr>
        <p:grpSpPr>
          <a:xfrm>
            <a:off x="665019" y="1318888"/>
            <a:ext cx="2743200" cy="892715"/>
            <a:chOff x="1104482" y="1235761"/>
            <a:chExt cx="2743200" cy="892715"/>
          </a:xfrm>
        </p:grpSpPr>
        <p:pic>
          <p:nvPicPr>
            <p:cNvPr id="46" name="Picture 2" descr="E:\RESOURCES\DVD_ART36\Logos\Silverlight\Silverlight Logo h c.png"/>
            <p:cNvPicPr>
              <a:picLocks noChangeAspect="1" noChangeArrowheads="1"/>
            </p:cNvPicPr>
            <p:nvPr/>
          </p:nvPicPr>
          <p:blipFill>
            <a:blip r:embed="rId5" cstate="print">
              <a:lum bright="100000"/>
            </a:blip>
            <a:srcRect l="32746"/>
            <a:stretch>
              <a:fillRect/>
            </a:stretch>
          </p:blipFill>
          <p:spPr bwMode="auto">
            <a:xfrm>
              <a:off x="2002775" y="1235761"/>
              <a:ext cx="1844907" cy="892715"/>
            </a:xfrm>
            <a:prstGeom prst="rect">
              <a:avLst/>
            </a:prstGeom>
            <a:noFill/>
            <a:ln>
              <a:noFill/>
            </a:ln>
          </p:spPr>
        </p:pic>
        <p:pic>
          <p:nvPicPr>
            <p:cNvPr id="47" name="Picture 2" descr="E:\RESOURCES\DVD_ART36\Logos\Silverlight\Silverlight Logo h c.png"/>
            <p:cNvPicPr>
              <a:picLocks noChangeAspect="1" noChangeArrowheads="1"/>
            </p:cNvPicPr>
            <p:nvPr/>
          </p:nvPicPr>
          <p:blipFill>
            <a:blip r:embed="rId5" cstate="print"/>
            <a:srcRect r="65938"/>
            <a:stretch>
              <a:fillRect/>
            </a:stretch>
          </p:blipFill>
          <p:spPr bwMode="auto">
            <a:xfrm>
              <a:off x="1104482" y="1235761"/>
              <a:ext cx="934388" cy="892715"/>
            </a:xfrm>
            <a:prstGeom prst="rect">
              <a:avLst/>
            </a:prstGeom>
            <a:noFill/>
            <a:ln>
              <a:noFill/>
            </a:ln>
          </p:spPr>
        </p:pic>
      </p:grpSp>
      <p:sp>
        <p:nvSpPr>
          <p:cNvPr id="49" name="Rectangle 48"/>
          <p:cNvSpPr/>
          <p:nvPr/>
        </p:nvSpPr>
        <p:spPr>
          <a:xfrm>
            <a:off x="221674" y="2623006"/>
            <a:ext cx="3839687" cy="1661993"/>
          </a:xfrm>
          <a:prstGeom prst="rect">
            <a:avLst/>
          </a:prstGeom>
        </p:spPr>
        <p:txBody>
          <a:bodyPr vert="horz" wrap="square" lIns="0" tIns="0" rIns="0" bIns="0" rtlCol="0">
            <a:spAutoFit/>
          </a:bodyPr>
          <a:lstStyle/>
          <a:p>
            <a:pPr marL="285750" indent="-285750" defTabSz="914363">
              <a:lnSpc>
                <a:spcPct val="90000"/>
              </a:lnSpc>
              <a:spcBef>
                <a:spcPct val="20000"/>
              </a:spcBef>
              <a:buSzPct val="100000"/>
              <a:buFontTx/>
              <a:buBlip>
                <a:blip r:embed="rId6"/>
              </a:buBlip>
            </a:pPr>
            <a:r>
              <a:rPr lang="en-US" dirty="0">
                <a:solidFill>
                  <a:schemeClr val="bg1"/>
                </a:solidFill>
                <a:latin typeface="+mj-lt"/>
              </a:rPr>
              <a:t>Modern XAML/event-driven application UI framework</a:t>
            </a:r>
          </a:p>
          <a:p>
            <a:pPr marL="285750" indent="-285750" defTabSz="914363">
              <a:lnSpc>
                <a:spcPct val="90000"/>
              </a:lnSpc>
              <a:spcBef>
                <a:spcPct val="20000"/>
              </a:spcBef>
              <a:buSzPct val="100000"/>
              <a:buFontTx/>
              <a:buBlip>
                <a:blip r:embed="rId6"/>
              </a:buBlip>
            </a:pPr>
            <a:r>
              <a:rPr lang="en-US" dirty="0">
                <a:solidFill>
                  <a:schemeClr val="bg1"/>
                </a:solidFill>
                <a:latin typeface="+mj-lt"/>
              </a:rPr>
              <a:t>Rapid creation of visually rich apps</a:t>
            </a:r>
          </a:p>
          <a:p>
            <a:pPr marL="285750" indent="-285750" defTabSz="914363">
              <a:lnSpc>
                <a:spcPct val="90000"/>
              </a:lnSpc>
              <a:spcBef>
                <a:spcPct val="20000"/>
              </a:spcBef>
              <a:buSzPct val="100000"/>
              <a:buFontTx/>
              <a:buBlip>
                <a:blip r:embed="rId6"/>
              </a:buBlip>
            </a:pPr>
            <a:r>
              <a:rPr lang="en-US" dirty="0">
                <a:solidFill>
                  <a:schemeClr val="bg1"/>
                </a:solidFill>
                <a:latin typeface="+mj-lt"/>
              </a:rPr>
              <a:t>HTML/</a:t>
            </a:r>
            <a:r>
              <a:rPr lang="en-US" dirty="0" err="1">
                <a:solidFill>
                  <a:schemeClr val="bg1"/>
                </a:solidFill>
                <a:latin typeface="+mj-lt"/>
              </a:rPr>
              <a:t>Javascript</a:t>
            </a:r>
            <a:endParaRPr lang="en-US" dirty="0">
              <a:solidFill>
                <a:schemeClr val="bg1"/>
              </a:solidFill>
              <a:latin typeface="+mj-lt"/>
            </a:endParaRPr>
          </a:p>
          <a:p>
            <a:pPr marL="285750" indent="-285750" defTabSz="914363">
              <a:lnSpc>
                <a:spcPct val="90000"/>
              </a:lnSpc>
              <a:spcBef>
                <a:spcPct val="20000"/>
              </a:spcBef>
              <a:buSzPct val="100000"/>
              <a:buFontTx/>
              <a:buBlip>
                <a:blip r:embed="rId6"/>
              </a:buBlip>
            </a:pPr>
            <a:r>
              <a:rPr lang="en-US" dirty="0">
                <a:solidFill>
                  <a:schemeClr val="bg1"/>
                </a:solidFill>
                <a:latin typeface="+mj-lt"/>
              </a:rPr>
              <a:t>Mature, robust, widely deployed technology</a:t>
            </a:r>
          </a:p>
        </p:txBody>
      </p:sp>
      <p:sp>
        <p:nvSpPr>
          <p:cNvPr id="50" name="Rectangle 49"/>
          <p:cNvSpPr/>
          <p:nvPr/>
        </p:nvSpPr>
        <p:spPr>
          <a:xfrm>
            <a:off x="8285021" y="2623006"/>
            <a:ext cx="3844430" cy="1911292"/>
          </a:xfrm>
          <a:prstGeom prst="rect">
            <a:avLst/>
          </a:prstGeom>
        </p:spPr>
        <p:txBody>
          <a:bodyPr vert="horz" wrap="square" lIns="0" tIns="0" rIns="0" bIns="0" rtlCol="0">
            <a:spAutoFit/>
          </a:bodyPr>
          <a:lstStyle/>
          <a:p>
            <a:pPr marL="285750" indent="-285750" defTabSz="914363">
              <a:lnSpc>
                <a:spcPct val="90000"/>
              </a:lnSpc>
              <a:spcBef>
                <a:spcPct val="20000"/>
              </a:spcBef>
              <a:buSzPct val="100000"/>
              <a:buFontTx/>
              <a:buBlip>
                <a:blip r:embed="rId6"/>
              </a:buBlip>
            </a:pPr>
            <a:r>
              <a:rPr lang="en-US" dirty="0">
                <a:gradFill>
                  <a:gsLst>
                    <a:gs pos="0">
                      <a:schemeClr val="tx1"/>
                    </a:gs>
                    <a:gs pos="86000">
                      <a:schemeClr val="tx1"/>
                    </a:gs>
                  </a:gsLst>
                  <a:lin ang="0" scaled="0"/>
                </a:gradFill>
                <a:latin typeface="+mj-lt"/>
              </a:rPr>
              <a:t>High performance game framework</a:t>
            </a:r>
          </a:p>
          <a:p>
            <a:pPr marL="285750" indent="-285750" defTabSz="914363">
              <a:lnSpc>
                <a:spcPct val="90000"/>
              </a:lnSpc>
              <a:spcBef>
                <a:spcPct val="20000"/>
              </a:spcBef>
              <a:buSzPct val="100000"/>
              <a:buFontTx/>
              <a:buBlip>
                <a:blip r:embed="rId6"/>
              </a:buBlip>
            </a:pPr>
            <a:r>
              <a:rPr lang="en-US" dirty="0">
                <a:gradFill>
                  <a:gsLst>
                    <a:gs pos="0">
                      <a:schemeClr val="tx1"/>
                    </a:gs>
                    <a:gs pos="86000">
                      <a:schemeClr val="tx1"/>
                    </a:gs>
                  </a:gsLst>
                  <a:lin ang="0" scaled="0"/>
                </a:gradFill>
                <a:latin typeface="+mj-lt"/>
              </a:rPr>
              <a:t>Rapid creation of multi-screen </a:t>
            </a:r>
            <a:br>
              <a:rPr lang="en-US" dirty="0">
                <a:gradFill>
                  <a:gsLst>
                    <a:gs pos="0">
                      <a:schemeClr val="tx1"/>
                    </a:gs>
                    <a:gs pos="86000">
                      <a:schemeClr val="tx1"/>
                    </a:gs>
                  </a:gsLst>
                  <a:lin ang="0" scaled="0"/>
                </a:gradFill>
                <a:latin typeface="+mj-lt"/>
              </a:rPr>
            </a:br>
            <a:r>
              <a:rPr lang="en-US" dirty="0">
                <a:gradFill>
                  <a:gsLst>
                    <a:gs pos="0">
                      <a:schemeClr val="tx1"/>
                    </a:gs>
                    <a:gs pos="86000">
                      <a:schemeClr val="tx1"/>
                    </a:gs>
                  </a:gsLst>
                  <a:lin ang="0" scaled="0"/>
                </a:gradFill>
                <a:latin typeface="+mj-lt"/>
              </a:rPr>
              <a:t>2D and 3D games </a:t>
            </a:r>
          </a:p>
          <a:p>
            <a:pPr marL="285750" indent="-285750" defTabSz="914363">
              <a:lnSpc>
                <a:spcPct val="90000"/>
              </a:lnSpc>
              <a:spcBef>
                <a:spcPct val="20000"/>
              </a:spcBef>
              <a:buSzPct val="100000"/>
              <a:buFontTx/>
              <a:buBlip>
                <a:blip r:embed="rId6"/>
              </a:buBlip>
            </a:pPr>
            <a:r>
              <a:rPr lang="en-US" dirty="0">
                <a:gradFill>
                  <a:gsLst>
                    <a:gs pos="0">
                      <a:schemeClr val="tx1"/>
                    </a:gs>
                    <a:gs pos="86000">
                      <a:schemeClr val="tx1"/>
                    </a:gs>
                  </a:gsLst>
                  <a:lin ang="0" scaled="0"/>
                </a:gradFill>
                <a:latin typeface="+mj-lt"/>
              </a:rPr>
              <a:t>Rich content pipeline</a:t>
            </a:r>
          </a:p>
          <a:p>
            <a:pPr marL="285750" indent="-285750" defTabSz="914363">
              <a:lnSpc>
                <a:spcPct val="90000"/>
              </a:lnSpc>
              <a:spcBef>
                <a:spcPct val="20000"/>
              </a:spcBef>
              <a:buSzPct val="100000"/>
              <a:buFontTx/>
              <a:buBlip>
                <a:blip r:embed="rId6"/>
              </a:buBlip>
            </a:pPr>
            <a:r>
              <a:rPr lang="en-US" dirty="0">
                <a:gradFill>
                  <a:gsLst>
                    <a:gs pos="0">
                      <a:schemeClr val="tx1"/>
                    </a:gs>
                    <a:gs pos="86000">
                      <a:schemeClr val="tx1"/>
                    </a:gs>
                  </a:gsLst>
                  <a:lin ang="0" scaled="0"/>
                </a:gradFill>
                <a:latin typeface="+mj-lt"/>
              </a:rPr>
              <a:t>Mature, robust, widely adopted technology spanning Xbox, </a:t>
            </a:r>
            <a:r>
              <a:rPr lang="en-US" dirty="0" smtClean="0">
                <a:gradFill>
                  <a:gsLst>
                    <a:gs pos="0">
                      <a:schemeClr val="tx1"/>
                    </a:gs>
                    <a:gs pos="86000">
                      <a:schemeClr val="tx1"/>
                    </a:gs>
                  </a:gsLst>
                  <a:lin ang="0" scaled="0"/>
                </a:gradFill>
                <a:latin typeface="+mj-lt"/>
              </a:rPr>
              <a:t/>
            </a:r>
            <a:br>
              <a:rPr lang="en-US" dirty="0" smtClean="0">
                <a:gradFill>
                  <a:gsLst>
                    <a:gs pos="0">
                      <a:schemeClr val="tx1"/>
                    </a:gs>
                    <a:gs pos="86000">
                      <a:schemeClr val="tx1"/>
                    </a:gs>
                  </a:gsLst>
                  <a:lin ang="0" scaled="0"/>
                </a:gradFill>
                <a:latin typeface="+mj-lt"/>
              </a:rPr>
            </a:br>
            <a:r>
              <a:rPr lang="en-US" dirty="0" smtClean="0">
                <a:gradFill>
                  <a:gsLst>
                    <a:gs pos="0">
                      <a:schemeClr val="tx1"/>
                    </a:gs>
                    <a:gs pos="86000">
                      <a:schemeClr val="tx1"/>
                    </a:gs>
                  </a:gsLst>
                  <a:lin ang="0" scaled="0"/>
                </a:gradFill>
                <a:latin typeface="+mj-lt"/>
              </a:rPr>
              <a:t>Windows</a:t>
            </a:r>
            <a:r>
              <a:rPr lang="en-US" dirty="0">
                <a:gradFill>
                  <a:gsLst>
                    <a:gs pos="0">
                      <a:schemeClr val="tx1"/>
                    </a:gs>
                    <a:gs pos="86000">
                      <a:schemeClr val="tx1"/>
                    </a:gs>
                  </a:gsLst>
                  <a:lin ang="0" scaled="0"/>
                </a:gradFill>
                <a:latin typeface="+mj-lt"/>
              </a:rPr>
              <a:t>, and Zune</a:t>
            </a:r>
          </a:p>
        </p:txBody>
      </p:sp>
      <p:sp>
        <p:nvSpPr>
          <p:cNvPr id="51" name="Rectangle 50"/>
          <p:cNvSpPr/>
          <p:nvPr/>
        </p:nvSpPr>
        <p:spPr bwMode="auto">
          <a:xfrm>
            <a:off x="-1" y="4999512"/>
            <a:ext cx="12188826" cy="1858488"/>
          </a:xfrm>
          <a:prstGeom prst="rect">
            <a:avLst/>
          </a:prstGeom>
          <a:solidFill>
            <a:schemeClr val="bg1">
              <a:lumMod val="95000"/>
            </a:schemeClr>
          </a:solidFill>
          <a:ln w="50800" cap="rnd">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indent="-342900" algn="ctr" defTabSz="800100" fontAlgn="base">
              <a:lnSpc>
                <a:spcPct val="90000"/>
              </a:lnSpc>
              <a:spcBef>
                <a:spcPct val="0"/>
              </a:spcBef>
              <a:spcAft>
                <a:spcPct val="35000"/>
              </a:spcAft>
              <a:defRPr/>
            </a:pPr>
            <a:endParaRPr lang="en-US" sz="1600" b="1" dirty="0" smtClean="0"/>
          </a:p>
        </p:txBody>
      </p:sp>
      <p:pic>
        <p:nvPicPr>
          <p:cNvPr id="9219" name="Picture 3" descr="C:\Documents and Settings\Pennie\My Documents\GDC\Win08_Chloe_246.png"/>
          <p:cNvPicPr>
            <a:picLocks noChangeAspect="1" noChangeArrowheads="1"/>
          </p:cNvPicPr>
          <p:nvPr/>
        </p:nvPicPr>
        <p:blipFill>
          <a:blip r:embed="rId7" cstate="print"/>
          <a:srcRect t="16444" b="6572"/>
          <a:stretch>
            <a:fillRect/>
          </a:stretch>
        </p:blipFill>
        <p:spPr bwMode="auto">
          <a:xfrm>
            <a:off x="4299862" y="3705421"/>
            <a:ext cx="3630168" cy="1864426"/>
          </a:xfrm>
          <a:prstGeom prst="rect">
            <a:avLst/>
          </a:prstGeom>
          <a:noFill/>
        </p:spPr>
      </p:pic>
      <p:pic>
        <p:nvPicPr>
          <p:cNvPr id="9220" name="Picture 4" descr="C:\Documents and Settings\Pennie\My Documents\GDC\Win08_Eva174.png"/>
          <p:cNvPicPr>
            <a:picLocks noChangeAspect="1" noChangeArrowheads="1"/>
          </p:cNvPicPr>
          <p:nvPr/>
        </p:nvPicPr>
        <p:blipFill>
          <a:blip r:embed="rId8" cstate="print"/>
          <a:srcRect t="6099" b="45112"/>
          <a:stretch>
            <a:fillRect/>
          </a:stretch>
        </p:blipFill>
        <p:spPr bwMode="auto">
          <a:xfrm>
            <a:off x="4299862" y="5676405"/>
            <a:ext cx="3630168" cy="1181595"/>
          </a:xfrm>
          <a:prstGeom prst="rect">
            <a:avLst/>
          </a:prstGeom>
          <a:noFill/>
        </p:spPr>
      </p:pic>
      <p:sp>
        <p:nvSpPr>
          <p:cNvPr id="56" name="Oval 55"/>
          <p:cNvSpPr/>
          <p:nvPr/>
        </p:nvSpPr>
        <p:spPr bwMode="auto">
          <a:xfrm>
            <a:off x="2515314" y="5139047"/>
            <a:ext cx="1579418" cy="1579418"/>
          </a:xfrm>
          <a:prstGeom prst="ellipse">
            <a:avLst/>
          </a:prstGeom>
          <a:gradFill flip="none" rotWithShape="1">
            <a:gsLst>
              <a:gs pos="0">
                <a:schemeClr val="bg2">
                  <a:lumMod val="90000"/>
                  <a:shade val="30000"/>
                  <a:satMod val="115000"/>
                  <a:alpha val="0"/>
                </a:schemeClr>
              </a:gs>
              <a:gs pos="50000">
                <a:schemeClr val="bg2">
                  <a:lumMod val="90000"/>
                  <a:shade val="67500"/>
                  <a:satMod val="115000"/>
                  <a:alpha val="0"/>
                </a:schemeClr>
              </a:gs>
              <a:gs pos="100000">
                <a:schemeClr val="bg2">
                  <a:lumMod val="90000"/>
                  <a:shade val="100000"/>
                  <a:satMod val="115000"/>
                  <a:alpha val="40000"/>
                </a:schemeClr>
              </a:gs>
            </a:gsLst>
            <a:lin ang="0" scaled="1"/>
            <a:tileRect/>
          </a:gra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86000">
                    <a:srgbClr val="FFFFFF"/>
                  </a:gs>
                </a:gsLst>
                <a:lin ang="5400000" scaled="0"/>
              </a:gradFill>
            </a:endParaRPr>
          </a:p>
        </p:txBody>
      </p:sp>
      <p:sp>
        <p:nvSpPr>
          <p:cNvPr id="57" name="Oval 56"/>
          <p:cNvSpPr/>
          <p:nvPr/>
        </p:nvSpPr>
        <p:spPr bwMode="auto">
          <a:xfrm flipH="1">
            <a:off x="8094093" y="5139047"/>
            <a:ext cx="1579418" cy="1579418"/>
          </a:xfrm>
          <a:prstGeom prst="ellipse">
            <a:avLst/>
          </a:prstGeom>
          <a:gradFill flip="none" rotWithShape="1">
            <a:gsLst>
              <a:gs pos="0">
                <a:schemeClr val="bg2">
                  <a:lumMod val="90000"/>
                  <a:shade val="30000"/>
                  <a:satMod val="115000"/>
                  <a:alpha val="0"/>
                </a:schemeClr>
              </a:gs>
              <a:gs pos="50000">
                <a:schemeClr val="bg2">
                  <a:lumMod val="90000"/>
                  <a:shade val="67500"/>
                  <a:satMod val="115000"/>
                  <a:alpha val="0"/>
                </a:schemeClr>
              </a:gs>
              <a:gs pos="100000">
                <a:schemeClr val="bg2">
                  <a:lumMod val="90000"/>
                  <a:shade val="100000"/>
                  <a:satMod val="115000"/>
                  <a:alpha val="40000"/>
                </a:schemeClr>
              </a:gs>
            </a:gsLst>
            <a:lin ang="0" scaled="1"/>
            <a:tileRect/>
          </a:gra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86000">
                    <a:srgbClr val="FFFFFF"/>
                  </a:gs>
                </a:gsLst>
                <a:lin ang="5400000" scaled="0"/>
              </a:gradFill>
            </a:endParaRPr>
          </a:p>
        </p:txBody>
      </p:sp>
      <p:sp>
        <p:nvSpPr>
          <p:cNvPr id="52" name="TextBox 51"/>
          <p:cNvSpPr txBox="1"/>
          <p:nvPr/>
        </p:nvSpPr>
        <p:spPr>
          <a:xfrm>
            <a:off x="9179954" y="5485994"/>
            <a:ext cx="1875514" cy="861774"/>
          </a:xfrm>
          <a:prstGeom prst="rect">
            <a:avLst/>
          </a:prstGeom>
          <a:noFill/>
        </p:spPr>
        <p:txBody>
          <a:bodyPr wrap="none" lIns="0" tIns="0" rIns="0" bIns="0" rtlCol="0">
            <a:spAutoFit/>
          </a:bodyPr>
          <a:lstStyle/>
          <a:p>
            <a:pPr algn="ctr"/>
            <a:r>
              <a:rPr lang="ru-RU" sz="3600" dirty="0" smtClean="0">
                <a:solidFill>
                  <a:schemeClr val="tx1">
                    <a:lumMod val="65000"/>
                    <a:lumOff val="35000"/>
                  </a:schemeClr>
                </a:solidFill>
                <a:latin typeface="Trebuchet MS" pitchFamily="34" charset="0"/>
              </a:rPr>
              <a:t>ИГРЫ</a:t>
            </a:r>
            <a:r>
              <a:rPr lang="en-US" sz="3600" dirty="0">
                <a:solidFill>
                  <a:schemeClr val="tx1">
                    <a:lumMod val="65000"/>
                    <a:lumOff val="35000"/>
                  </a:schemeClr>
                </a:solidFill>
                <a:latin typeface="Trebuchet MS" pitchFamily="34" charset="0"/>
              </a:rPr>
              <a:t/>
            </a:r>
            <a:br>
              <a:rPr lang="en-US" sz="3600" dirty="0">
                <a:solidFill>
                  <a:schemeClr val="tx1">
                    <a:lumMod val="65000"/>
                    <a:lumOff val="35000"/>
                  </a:schemeClr>
                </a:solidFill>
                <a:latin typeface="Trebuchet MS" pitchFamily="34" charset="0"/>
              </a:rPr>
            </a:br>
            <a:r>
              <a:rPr lang="en-US" sz="2000" dirty="0" smtClean="0">
                <a:solidFill>
                  <a:schemeClr val="tx1">
                    <a:lumMod val="65000"/>
                    <a:lumOff val="35000"/>
                  </a:schemeClr>
                </a:solidFill>
                <a:latin typeface="Trebuchet MS" pitchFamily="34" charset="0"/>
              </a:rPr>
              <a:t>(</a:t>
            </a:r>
            <a:r>
              <a:rPr lang="ru-RU" sz="2000" dirty="0" smtClean="0">
                <a:solidFill>
                  <a:schemeClr val="tx1">
                    <a:lumMod val="65000"/>
                    <a:lumOff val="35000"/>
                  </a:schemeClr>
                </a:solidFill>
                <a:latin typeface="Trebuchet MS" pitchFamily="34" charset="0"/>
              </a:rPr>
              <a:t>и приложения</a:t>
            </a:r>
            <a:r>
              <a:rPr lang="en-US" sz="2000" dirty="0" smtClean="0">
                <a:solidFill>
                  <a:schemeClr val="tx1">
                    <a:lumMod val="65000"/>
                    <a:lumOff val="35000"/>
                  </a:schemeClr>
                </a:solidFill>
                <a:latin typeface="Trebuchet MS" pitchFamily="34" charset="0"/>
              </a:rPr>
              <a:t>)</a:t>
            </a:r>
            <a:endParaRPr lang="en-US" sz="3600" dirty="0">
              <a:solidFill>
                <a:schemeClr val="tx1">
                  <a:lumMod val="65000"/>
                  <a:lumOff val="35000"/>
                </a:schemeClr>
              </a:solidFill>
              <a:latin typeface="Trebuchet MS" pitchFamily="34" charset="0"/>
            </a:endParaRPr>
          </a:p>
        </p:txBody>
      </p:sp>
      <p:sp>
        <p:nvSpPr>
          <p:cNvPr id="53" name="TextBox 52"/>
          <p:cNvSpPr txBox="1"/>
          <p:nvPr/>
        </p:nvSpPr>
        <p:spPr>
          <a:xfrm>
            <a:off x="553876" y="5485994"/>
            <a:ext cx="3034485" cy="861774"/>
          </a:xfrm>
          <a:prstGeom prst="rect">
            <a:avLst/>
          </a:prstGeom>
          <a:noFill/>
        </p:spPr>
        <p:txBody>
          <a:bodyPr wrap="none" lIns="0" tIns="0" rIns="0" bIns="0" rtlCol="0">
            <a:spAutoFit/>
          </a:bodyPr>
          <a:lstStyle/>
          <a:p>
            <a:pPr algn="ctr"/>
            <a:r>
              <a:rPr lang="ru-RU" sz="3600" dirty="0" smtClean="0">
                <a:solidFill>
                  <a:schemeClr val="tx1">
                    <a:lumMod val="65000"/>
                    <a:lumOff val="35000"/>
                  </a:schemeClr>
                </a:solidFill>
                <a:latin typeface="Trebuchet MS" pitchFamily="34" charset="0"/>
              </a:rPr>
              <a:t>ПРИЛОЖЕНИЯ</a:t>
            </a:r>
            <a:endParaRPr lang="en-US" sz="3600" dirty="0" smtClean="0">
              <a:solidFill>
                <a:schemeClr val="tx1">
                  <a:lumMod val="65000"/>
                  <a:lumOff val="35000"/>
                </a:schemeClr>
              </a:solidFill>
              <a:latin typeface="Trebuchet MS" pitchFamily="34" charset="0"/>
            </a:endParaRPr>
          </a:p>
          <a:p>
            <a:pPr algn="ctr"/>
            <a:r>
              <a:rPr lang="en-US" sz="2000" dirty="0" smtClean="0">
                <a:solidFill>
                  <a:schemeClr val="tx1">
                    <a:lumMod val="65000"/>
                    <a:lumOff val="35000"/>
                  </a:schemeClr>
                </a:solidFill>
                <a:latin typeface="Trebuchet MS" pitchFamily="34" charset="0"/>
              </a:rPr>
              <a:t>(</a:t>
            </a:r>
            <a:r>
              <a:rPr lang="ru-RU" sz="2000" dirty="0" smtClean="0">
                <a:solidFill>
                  <a:schemeClr val="tx1">
                    <a:lumMod val="65000"/>
                    <a:lumOff val="35000"/>
                  </a:schemeClr>
                </a:solidFill>
                <a:latin typeface="Trebuchet MS" pitchFamily="34" charset="0"/>
              </a:rPr>
              <a:t>и игры</a:t>
            </a:r>
            <a:r>
              <a:rPr lang="en-US" sz="2000" dirty="0" smtClean="0">
                <a:solidFill>
                  <a:schemeClr val="tx1">
                    <a:lumMod val="65000"/>
                    <a:lumOff val="35000"/>
                  </a:schemeClr>
                </a:solidFill>
                <a:latin typeface="Trebuchet MS" pitchFamily="34" charset="0"/>
              </a:rPr>
              <a:t>)</a:t>
            </a:r>
          </a:p>
        </p:txBody>
      </p:sp>
    </p:spTree>
    <p:extLst>
      <p:ext uri="{BB962C8B-B14F-4D97-AF65-F5344CB8AC3E}">
        <p14:creationId xmlns:p14="http://schemas.microsoft.com/office/powerpoint/2010/main" val="86864284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hidden">
          <a:xfrm>
            <a:off x="1" y="2038012"/>
            <a:ext cx="601727" cy="682328"/>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solidFill>
                <a:schemeClr val="tx1">
                  <a:lumMod val="75000"/>
                  <a:lumOff val="25000"/>
                </a:schemeClr>
              </a:solidFill>
            </a:endParaRPr>
          </a:p>
        </p:txBody>
      </p:sp>
      <p:sp>
        <p:nvSpPr>
          <p:cNvPr id="6" name="Rectangle 5"/>
          <p:cNvSpPr/>
          <p:nvPr/>
        </p:nvSpPr>
        <p:spPr bwMode="auto">
          <a:xfrm>
            <a:off x="712302" y="2038012"/>
            <a:ext cx="11476524" cy="682328"/>
          </a:xfrm>
          <a:prstGeom prst="rect">
            <a:avLst/>
          </a:prstGeom>
          <a:gradFill flip="none" rotWithShape="1">
            <a:gsLst>
              <a:gs pos="0">
                <a:schemeClr val="bg1">
                  <a:lumMod val="85000"/>
                  <a:alpha val="70000"/>
                </a:schemeClr>
              </a:gs>
              <a:gs pos="50000">
                <a:schemeClr val="bg1">
                  <a:lumMod val="85000"/>
                  <a:alpha val="40000"/>
                </a:schemeClr>
              </a:gs>
              <a:gs pos="100000">
                <a:schemeClr val="bg1">
                  <a:lumMod val="95000"/>
                  <a:alpha val="0"/>
                </a:schemeClr>
              </a:gs>
            </a:gsLst>
            <a:lin ang="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marL="0" lvl="1">
              <a:spcBef>
                <a:spcPts val="600"/>
              </a:spcBef>
              <a:buClr>
                <a:schemeClr val="accent2"/>
              </a:buClr>
              <a:defRPr/>
            </a:pPr>
            <a:r>
              <a:rPr lang="ru-RU" sz="2800" dirty="0" smtClean="0">
                <a:solidFill>
                  <a:schemeClr val="tx1">
                    <a:lumMod val="75000"/>
                    <a:lumOff val="25000"/>
                  </a:schemeClr>
                </a:solidFill>
              </a:rPr>
              <a:t>Улучшенная производительность</a:t>
            </a:r>
            <a:endParaRPr lang="en-US" sz="2800" dirty="0" smtClean="0">
              <a:solidFill>
                <a:schemeClr val="tx1">
                  <a:lumMod val="75000"/>
                  <a:lumOff val="25000"/>
                </a:schemeClr>
              </a:solidFill>
            </a:endParaRPr>
          </a:p>
        </p:txBody>
      </p:sp>
      <p:sp>
        <p:nvSpPr>
          <p:cNvPr id="8" name="Rectangle 7"/>
          <p:cNvSpPr/>
          <p:nvPr/>
        </p:nvSpPr>
        <p:spPr bwMode="hidden">
          <a:xfrm>
            <a:off x="1" y="2856209"/>
            <a:ext cx="601727" cy="682328"/>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solidFill>
                <a:schemeClr val="tx1">
                  <a:lumMod val="75000"/>
                  <a:lumOff val="25000"/>
                </a:schemeClr>
              </a:solidFill>
            </a:endParaRPr>
          </a:p>
        </p:txBody>
      </p:sp>
      <p:sp>
        <p:nvSpPr>
          <p:cNvPr id="9" name="Rectangle 8"/>
          <p:cNvSpPr/>
          <p:nvPr/>
        </p:nvSpPr>
        <p:spPr bwMode="auto">
          <a:xfrm>
            <a:off x="712302" y="2856209"/>
            <a:ext cx="11476524" cy="682328"/>
          </a:xfrm>
          <a:prstGeom prst="rect">
            <a:avLst/>
          </a:prstGeom>
          <a:gradFill flip="none" rotWithShape="1">
            <a:gsLst>
              <a:gs pos="0">
                <a:schemeClr val="bg1">
                  <a:lumMod val="85000"/>
                  <a:alpha val="70000"/>
                </a:schemeClr>
              </a:gs>
              <a:gs pos="50000">
                <a:schemeClr val="bg1">
                  <a:lumMod val="85000"/>
                  <a:alpha val="40000"/>
                </a:schemeClr>
              </a:gs>
              <a:gs pos="100000">
                <a:schemeClr val="bg1">
                  <a:lumMod val="95000"/>
                  <a:alpha val="0"/>
                </a:schemeClr>
              </a:gs>
            </a:gsLst>
            <a:lin ang="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marL="0" lvl="1">
              <a:spcBef>
                <a:spcPts val="600"/>
              </a:spcBef>
              <a:buClr>
                <a:schemeClr val="accent2"/>
              </a:buClr>
              <a:defRPr/>
            </a:pPr>
            <a:r>
              <a:rPr lang="ru-RU" sz="2800" dirty="0" smtClean="0">
                <a:solidFill>
                  <a:schemeClr val="tx1">
                    <a:lumMod val="75000"/>
                    <a:lumOff val="25000"/>
                  </a:schemeClr>
                </a:solidFill>
              </a:rPr>
              <a:t>Интеграция средств ввода</a:t>
            </a:r>
            <a:endParaRPr lang="en-US" sz="2800" dirty="0" smtClean="0">
              <a:solidFill>
                <a:schemeClr val="tx1">
                  <a:lumMod val="75000"/>
                  <a:lumOff val="25000"/>
                </a:schemeClr>
              </a:solidFill>
            </a:endParaRPr>
          </a:p>
        </p:txBody>
      </p:sp>
      <p:sp>
        <p:nvSpPr>
          <p:cNvPr id="11" name="Rectangle 10"/>
          <p:cNvSpPr/>
          <p:nvPr/>
        </p:nvSpPr>
        <p:spPr bwMode="hidden">
          <a:xfrm>
            <a:off x="1" y="3674406"/>
            <a:ext cx="601727" cy="682328"/>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solidFill>
                <a:schemeClr val="tx1">
                  <a:lumMod val="75000"/>
                  <a:lumOff val="25000"/>
                </a:schemeClr>
              </a:solidFill>
            </a:endParaRPr>
          </a:p>
        </p:txBody>
      </p:sp>
      <p:sp>
        <p:nvSpPr>
          <p:cNvPr id="12" name="Rectangle 11"/>
          <p:cNvSpPr/>
          <p:nvPr/>
        </p:nvSpPr>
        <p:spPr bwMode="auto">
          <a:xfrm>
            <a:off x="712302" y="3674406"/>
            <a:ext cx="11476524" cy="682328"/>
          </a:xfrm>
          <a:prstGeom prst="rect">
            <a:avLst/>
          </a:prstGeom>
          <a:gradFill flip="none" rotWithShape="1">
            <a:gsLst>
              <a:gs pos="0">
                <a:schemeClr val="bg1">
                  <a:lumMod val="85000"/>
                  <a:alpha val="70000"/>
                </a:schemeClr>
              </a:gs>
              <a:gs pos="50000">
                <a:schemeClr val="bg1">
                  <a:lumMod val="85000"/>
                  <a:alpha val="40000"/>
                </a:schemeClr>
              </a:gs>
              <a:gs pos="100000">
                <a:schemeClr val="bg1">
                  <a:lumMod val="95000"/>
                  <a:alpha val="0"/>
                </a:schemeClr>
              </a:gs>
            </a:gsLst>
            <a:lin ang="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marL="0" lvl="1">
              <a:spcBef>
                <a:spcPts val="600"/>
              </a:spcBef>
              <a:buClr>
                <a:schemeClr val="accent2"/>
              </a:buClr>
              <a:defRPr/>
            </a:pPr>
            <a:r>
              <a:rPr lang="ru-RU" sz="2800" dirty="0" smtClean="0">
                <a:solidFill>
                  <a:schemeClr val="tx1">
                    <a:lumMod val="75000"/>
                    <a:lumOff val="25000"/>
                  </a:schemeClr>
                </a:solidFill>
              </a:rPr>
              <a:t>Графическое ускорение и сенсоры</a:t>
            </a:r>
            <a:endParaRPr lang="en-US" sz="2800" dirty="0" smtClean="0">
              <a:solidFill>
                <a:schemeClr val="tx1">
                  <a:lumMod val="75000"/>
                  <a:lumOff val="25000"/>
                </a:schemeClr>
              </a:solidFill>
            </a:endParaRPr>
          </a:p>
        </p:txBody>
      </p:sp>
      <p:sp>
        <p:nvSpPr>
          <p:cNvPr id="14" name="Rectangle 13"/>
          <p:cNvSpPr/>
          <p:nvPr/>
        </p:nvSpPr>
        <p:spPr bwMode="hidden">
          <a:xfrm>
            <a:off x="1" y="4492603"/>
            <a:ext cx="601727" cy="682328"/>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solidFill>
                <a:schemeClr val="tx1">
                  <a:lumMod val="75000"/>
                  <a:lumOff val="25000"/>
                </a:schemeClr>
              </a:solidFill>
            </a:endParaRPr>
          </a:p>
        </p:txBody>
      </p:sp>
      <p:sp>
        <p:nvSpPr>
          <p:cNvPr id="15" name="Rectangle 14"/>
          <p:cNvSpPr/>
          <p:nvPr/>
        </p:nvSpPr>
        <p:spPr bwMode="auto">
          <a:xfrm>
            <a:off x="712302" y="4492603"/>
            <a:ext cx="11476524" cy="682328"/>
          </a:xfrm>
          <a:prstGeom prst="rect">
            <a:avLst/>
          </a:prstGeom>
          <a:gradFill flip="none" rotWithShape="1">
            <a:gsLst>
              <a:gs pos="0">
                <a:schemeClr val="bg1">
                  <a:lumMod val="85000"/>
                  <a:alpha val="70000"/>
                </a:schemeClr>
              </a:gs>
              <a:gs pos="50000">
                <a:schemeClr val="bg1">
                  <a:lumMod val="85000"/>
                  <a:alpha val="40000"/>
                </a:schemeClr>
              </a:gs>
              <a:gs pos="100000">
                <a:schemeClr val="bg1">
                  <a:lumMod val="95000"/>
                  <a:alpha val="0"/>
                </a:schemeClr>
              </a:gs>
            </a:gsLst>
            <a:lin ang="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marL="0" lvl="1">
              <a:spcBef>
                <a:spcPts val="600"/>
              </a:spcBef>
              <a:buClr>
                <a:schemeClr val="accent2"/>
              </a:buClr>
              <a:defRPr/>
            </a:pPr>
            <a:r>
              <a:rPr lang="ru-RU" sz="2800" dirty="0" smtClean="0">
                <a:solidFill>
                  <a:schemeClr val="tx1">
                    <a:lumMod val="75000"/>
                    <a:lumOff val="25000"/>
                  </a:schemeClr>
                </a:solidFill>
              </a:rPr>
              <a:t>Интеграция с моделью приложений ОС</a:t>
            </a:r>
            <a:endParaRPr lang="en-US" sz="2800" dirty="0" smtClean="0">
              <a:solidFill>
                <a:schemeClr val="tx1">
                  <a:lumMod val="75000"/>
                  <a:lumOff val="25000"/>
                </a:schemeClr>
              </a:solidFill>
            </a:endParaRPr>
          </a:p>
        </p:txBody>
      </p:sp>
      <p:sp>
        <p:nvSpPr>
          <p:cNvPr id="17" name="Rectangle 16"/>
          <p:cNvSpPr/>
          <p:nvPr/>
        </p:nvSpPr>
        <p:spPr bwMode="hidden">
          <a:xfrm>
            <a:off x="1" y="5310802"/>
            <a:ext cx="601727" cy="682328"/>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solidFill>
                <a:schemeClr val="tx1">
                  <a:lumMod val="75000"/>
                  <a:lumOff val="25000"/>
                </a:schemeClr>
              </a:solidFill>
            </a:endParaRPr>
          </a:p>
        </p:txBody>
      </p:sp>
      <p:sp>
        <p:nvSpPr>
          <p:cNvPr id="18" name="Rectangle 17"/>
          <p:cNvSpPr/>
          <p:nvPr/>
        </p:nvSpPr>
        <p:spPr bwMode="auto">
          <a:xfrm>
            <a:off x="712302" y="5310802"/>
            <a:ext cx="11476524" cy="682328"/>
          </a:xfrm>
          <a:prstGeom prst="rect">
            <a:avLst/>
          </a:prstGeom>
          <a:gradFill flip="none" rotWithShape="1">
            <a:gsLst>
              <a:gs pos="0">
                <a:schemeClr val="bg1">
                  <a:lumMod val="85000"/>
                  <a:alpha val="70000"/>
                </a:schemeClr>
              </a:gs>
              <a:gs pos="50000">
                <a:schemeClr val="bg1">
                  <a:lumMod val="85000"/>
                  <a:alpha val="40000"/>
                </a:schemeClr>
              </a:gs>
              <a:gs pos="100000">
                <a:schemeClr val="bg1">
                  <a:lumMod val="95000"/>
                  <a:alpha val="0"/>
                </a:schemeClr>
              </a:gs>
            </a:gsLst>
            <a:lin ang="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marL="0" lvl="1">
              <a:spcBef>
                <a:spcPts val="600"/>
              </a:spcBef>
              <a:buClr>
                <a:schemeClr val="accent2"/>
              </a:buClr>
              <a:defRPr/>
            </a:pPr>
            <a:r>
              <a:rPr lang="ru-RU" sz="2800" dirty="0" smtClean="0">
                <a:solidFill>
                  <a:schemeClr val="tx1">
                    <a:lumMod val="75000"/>
                    <a:lumOff val="25000"/>
                  </a:schemeClr>
                </a:solidFill>
              </a:rPr>
              <a:t>Облегченные ограничения «песочницы»</a:t>
            </a:r>
            <a:endParaRPr lang="en-US" sz="2800" dirty="0" smtClean="0">
              <a:solidFill>
                <a:schemeClr val="tx1">
                  <a:lumMod val="75000"/>
                  <a:lumOff val="25000"/>
                </a:schemeClr>
              </a:solidFill>
            </a:endParaRPr>
          </a:p>
        </p:txBody>
      </p:sp>
      <p:sp>
        <p:nvSpPr>
          <p:cNvPr id="2" name="Title 1"/>
          <p:cNvSpPr>
            <a:spLocks noGrp="1"/>
          </p:cNvSpPr>
          <p:nvPr>
            <p:ph type="title"/>
          </p:nvPr>
        </p:nvSpPr>
        <p:spPr/>
        <p:txBody>
          <a:bodyPr/>
          <a:lstStyle/>
          <a:p>
            <a:r>
              <a:rPr lang="en-US" dirty="0" smtClean="0"/>
              <a:t>Silverlight</a:t>
            </a:r>
            <a:r>
              <a:rPr lang="ru-RU" dirty="0" smtClean="0"/>
              <a:t> на </a:t>
            </a:r>
            <a:r>
              <a:rPr lang="en-US" dirty="0" smtClean="0"/>
              <a:t>Windows Phone 7</a:t>
            </a:r>
            <a:endParaRPr lang="en-US" dirty="0"/>
          </a:p>
        </p:txBody>
      </p:sp>
      <p:sp>
        <p:nvSpPr>
          <p:cNvPr id="19" name="Rectangle 18"/>
          <p:cNvSpPr/>
          <p:nvPr/>
        </p:nvSpPr>
        <p:spPr>
          <a:xfrm>
            <a:off x="910370" y="1346955"/>
            <a:ext cx="5358711" cy="646331"/>
          </a:xfrm>
          <a:prstGeom prst="rect">
            <a:avLst/>
          </a:prstGeom>
        </p:spPr>
        <p:txBody>
          <a:bodyPr wrap="none">
            <a:spAutoFit/>
          </a:bodyPr>
          <a:lstStyle/>
          <a:p>
            <a:r>
              <a:rPr lang="ru-RU" sz="3600" dirty="0" smtClean="0">
                <a:solidFill>
                  <a:schemeClr val="tx1">
                    <a:lumMod val="85000"/>
                    <a:lumOff val="15000"/>
                  </a:schemeClr>
                </a:solidFill>
              </a:rPr>
              <a:t>Начинается с </a:t>
            </a:r>
            <a:r>
              <a:rPr lang="en-US" sz="3600" dirty="0" smtClean="0">
                <a:solidFill>
                  <a:schemeClr val="tx1">
                    <a:lumMod val="85000"/>
                    <a:lumOff val="15000"/>
                  </a:schemeClr>
                </a:solidFill>
              </a:rPr>
              <a:t>Silverlight 3 </a:t>
            </a:r>
            <a:r>
              <a:rPr lang="ru-RU" sz="3600" dirty="0" smtClean="0">
                <a:solidFill>
                  <a:schemeClr val="tx1">
                    <a:lumMod val="85000"/>
                    <a:lumOff val="15000"/>
                  </a:schemeClr>
                </a:solidFill>
              </a:rPr>
              <a:t>+</a:t>
            </a:r>
            <a:endParaRPr lang="en-US" sz="3600" dirty="0">
              <a:solidFill>
                <a:schemeClr val="tx1">
                  <a:lumMod val="85000"/>
                  <a:lumOff val="15000"/>
                </a:schemeClr>
              </a:solidFill>
            </a:endParaRPr>
          </a:p>
        </p:txBody>
      </p:sp>
      <p:grpSp>
        <p:nvGrpSpPr>
          <p:cNvPr id="3" name="Group 22"/>
          <p:cNvGrpSpPr/>
          <p:nvPr/>
        </p:nvGrpSpPr>
        <p:grpSpPr>
          <a:xfrm>
            <a:off x="9300950" y="1649078"/>
            <a:ext cx="2324772" cy="4020203"/>
            <a:chOff x="6113216" y="1437832"/>
            <a:chExt cx="2725984" cy="5191568"/>
          </a:xfrm>
        </p:grpSpPr>
        <p:pic>
          <p:nvPicPr>
            <p:cNvPr id="21" name="Picture 2"/>
            <p:cNvPicPr>
              <a:picLocks noChangeAspect="1" noChangeArrowheads="1"/>
            </p:cNvPicPr>
            <p:nvPr/>
          </p:nvPicPr>
          <p:blipFill>
            <a:blip r:embed="rId3" cstate="print"/>
            <a:stretch>
              <a:fillRect/>
            </a:stretch>
          </p:blipFill>
          <p:spPr bwMode="auto">
            <a:xfrm>
              <a:off x="6113216" y="1437832"/>
              <a:ext cx="2725984" cy="5191568"/>
            </a:xfrm>
            <a:prstGeom prst="rect">
              <a:avLst/>
            </a:prstGeom>
            <a:noFill/>
            <a:ln w="9525">
              <a:noFill/>
              <a:miter lim="800000"/>
              <a:headEnd/>
              <a:tailEnd/>
            </a:ln>
            <a:effectLst/>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2881" y="1747318"/>
              <a:ext cx="2249424" cy="4033379"/>
            </a:xfrm>
            <a:prstGeom prst="rect">
              <a:avLst/>
            </a:prstGeom>
          </p:spPr>
        </p:pic>
      </p:grpSp>
    </p:spTree>
    <p:extLst>
      <p:ext uri="{BB962C8B-B14F-4D97-AF65-F5344CB8AC3E}">
        <p14:creationId xmlns:p14="http://schemas.microsoft.com/office/powerpoint/2010/main" val="111278160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p:cNvSpPr/>
          <p:nvPr/>
        </p:nvSpPr>
        <p:spPr bwMode="auto">
          <a:xfrm>
            <a:off x="5332412" y="1143000"/>
            <a:ext cx="7658100" cy="7658100"/>
          </a:xfrm>
          <a:prstGeom prst="ellipse">
            <a:avLst/>
          </a:prstGeom>
          <a:gradFill flip="none" rotWithShape="1">
            <a:gsLst>
              <a:gs pos="0">
                <a:schemeClr val="accent2"/>
              </a:gs>
              <a:gs pos="42000">
                <a:schemeClr val="bg2">
                  <a:lumMod val="90000"/>
                  <a:alpha val="0"/>
                </a:schemeClr>
              </a:gs>
            </a:gsLst>
            <a:lin ang="2700000" scaled="1"/>
            <a:tileRect/>
          </a:gradFill>
          <a:ln>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lnSpc>
                <a:spcPct val="90000"/>
              </a:lnSpc>
              <a:spcBef>
                <a:spcPts val="600"/>
              </a:spcBef>
            </a:pPr>
            <a:endParaRPr lang="en-US" sz="2400" dirty="0" smtClean="0">
              <a:solidFill>
                <a:srgbClr val="000000">
                  <a:lumMod val="75000"/>
                  <a:lumOff val="25000"/>
                </a:srgbClr>
              </a:solidFill>
              <a:latin typeface="+mj-lt"/>
            </a:endParaRPr>
          </a:p>
        </p:txBody>
      </p:sp>
      <p:sp>
        <p:nvSpPr>
          <p:cNvPr id="22" name="Oval 21"/>
          <p:cNvSpPr/>
          <p:nvPr/>
        </p:nvSpPr>
        <p:spPr bwMode="auto">
          <a:xfrm>
            <a:off x="5484812" y="1295400"/>
            <a:ext cx="7353300" cy="7353300"/>
          </a:xfrm>
          <a:prstGeom prst="ellipse">
            <a:avLst/>
          </a:prstGeom>
          <a:noFill/>
          <a:ln w="47625">
            <a:solidFill>
              <a:schemeClr val="bg1"/>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lnSpc>
                <a:spcPct val="90000"/>
              </a:lnSpc>
              <a:spcBef>
                <a:spcPts val="600"/>
              </a:spcBef>
            </a:pPr>
            <a:endParaRPr lang="en-US" sz="2400" dirty="0" smtClean="0">
              <a:solidFill>
                <a:srgbClr val="000000">
                  <a:lumMod val="75000"/>
                  <a:lumOff val="25000"/>
                </a:srgbClr>
              </a:solidFill>
              <a:latin typeface="+mj-lt"/>
            </a:endParaRPr>
          </a:p>
        </p:txBody>
      </p:sp>
      <p:sp>
        <p:nvSpPr>
          <p:cNvPr id="23" name="Oval 22"/>
          <p:cNvSpPr/>
          <p:nvPr/>
        </p:nvSpPr>
        <p:spPr bwMode="auto">
          <a:xfrm>
            <a:off x="6094412" y="1905000"/>
            <a:ext cx="6134100" cy="6134100"/>
          </a:xfrm>
          <a:prstGeom prst="ellipse">
            <a:avLst/>
          </a:prstGeom>
          <a:gradFill flip="none" rotWithShape="1">
            <a:gsLst>
              <a:gs pos="0">
                <a:schemeClr val="bg1">
                  <a:alpha val="71000"/>
                </a:schemeClr>
              </a:gs>
              <a:gs pos="33000">
                <a:schemeClr val="bg2">
                  <a:lumMod val="90000"/>
                  <a:alpha val="0"/>
                </a:schemeClr>
              </a:gs>
            </a:gsLst>
            <a:lin ang="2700000" scaled="1"/>
            <a:tileRect/>
          </a:gradFill>
          <a:ln>
            <a:headEnd type="none" w="med" len="med"/>
            <a:tailEnd type="none" w="med" len="med"/>
          </a:ln>
          <a:effectLst>
            <a:softEdge rad="317500"/>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lnSpc>
                <a:spcPct val="90000"/>
              </a:lnSpc>
              <a:spcBef>
                <a:spcPts val="600"/>
              </a:spcBef>
            </a:pPr>
            <a:endParaRPr lang="en-US" sz="2400" dirty="0" smtClean="0">
              <a:solidFill>
                <a:srgbClr val="000000">
                  <a:lumMod val="75000"/>
                  <a:lumOff val="25000"/>
                </a:srgbClr>
              </a:solidFill>
              <a:latin typeface="+mj-lt"/>
            </a:endParaRPr>
          </a:p>
        </p:txBody>
      </p:sp>
      <p:sp>
        <p:nvSpPr>
          <p:cNvPr id="9" name="Rounded Rectangle 8"/>
          <p:cNvSpPr/>
          <p:nvPr/>
        </p:nvSpPr>
        <p:spPr bwMode="auto">
          <a:xfrm>
            <a:off x="608012" y="1524000"/>
            <a:ext cx="7315200" cy="1104900"/>
          </a:xfrm>
          <a:prstGeom prst="roundRect">
            <a:avLst>
              <a:gd name="adj" fmla="val 50000"/>
            </a:avLst>
          </a:prstGeom>
          <a:gradFill>
            <a:gsLst>
              <a:gs pos="0">
                <a:schemeClr val="accent1"/>
              </a:gs>
              <a:gs pos="100000">
                <a:schemeClr val="bg2">
                  <a:lumMod val="90000"/>
                  <a:alpha val="0"/>
                </a:schemeClr>
              </a:gs>
            </a:gsLst>
            <a:lin ang="0" scaled="1"/>
          </a:gradFill>
          <a:ln w="1905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lnSpc>
                <a:spcPct val="90000"/>
              </a:lnSpc>
              <a:spcBef>
                <a:spcPts val="600"/>
              </a:spcBef>
            </a:pPr>
            <a:r>
              <a:rPr lang="en-US" sz="2400" dirty="0" smtClean="0">
                <a:solidFill>
                  <a:schemeClr val="tx1">
                    <a:lumMod val="75000"/>
                    <a:lumOff val="25000"/>
                  </a:schemeClr>
                </a:solidFill>
                <a:latin typeface="+mj-lt"/>
              </a:rPr>
              <a:t>XNA Framework </a:t>
            </a:r>
            <a:r>
              <a:rPr lang="ru-RU" sz="2400" dirty="0" smtClean="0">
                <a:solidFill>
                  <a:schemeClr val="tx1">
                    <a:lumMod val="75000"/>
                    <a:lumOff val="25000"/>
                  </a:schemeClr>
                </a:solidFill>
                <a:latin typeface="+mj-lt"/>
              </a:rPr>
              <a:t>создана</a:t>
            </a:r>
            <a:br>
              <a:rPr lang="ru-RU" sz="2400" dirty="0" smtClean="0">
                <a:solidFill>
                  <a:schemeClr val="tx1">
                    <a:lumMod val="75000"/>
                    <a:lumOff val="25000"/>
                  </a:schemeClr>
                </a:solidFill>
                <a:latin typeface="+mj-lt"/>
              </a:rPr>
            </a:br>
            <a:r>
              <a:rPr lang="ru-RU" sz="2400" dirty="0" smtClean="0">
                <a:solidFill>
                  <a:schemeClr val="tx1">
                    <a:lumMod val="75000"/>
                    <a:lumOff val="25000"/>
                  </a:schemeClr>
                </a:solidFill>
                <a:latin typeface="+mj-lt"/>
              </a:rPr>
              <a:t>для кросс-</a:t>
            </a:r>
            <a:r>
              <a:rPr lang="ru-RU" sz="2400" dirty="0" err="1" smtClean="0">
                <a:solidFill>
                  <a:schemeClr val="tx1">
                    <a:lumMod val="75000"/>
                    <a:lumOff val="25000"/>
                  </a:schemeClr>
                </a:solidFill>
                <a:latin typeface="+mj-lt"/>
              </a:rPr>
              <a:t>платформенности</a:t>
            </a:r>
            <a:endParaRPr lang="en-US" sz="2400" dirty="0" smtClean="0">
              <a:solidFill>
                <a:schemeClr val="tx1">
                  <a:lumMod val="75000"/>
                  <a:lumOff val="25000"/>
                </a:schemeClr>
              </a:solidFill>
              <a:latin typeface="+mj-lt"/>
            </a:endParaRPr>
          </a:p>
        </p:txBody>
      </p:sp>
      <p:sp>
        <p:nvSpPr>
          <p:cNvPr id="10" name="Rounded Rectangle 9"/>
          <p:cNvSpPr/>
          <p:nvPr/>
        </p:nvSpPr>
        <p:spPr bwMode="auto">
          <a:xfrm>
            <a:off x="608012" y="2895600"/>
            <a:ext cx="5600700" cy="1104900"/>
          </a:xfrm>
          <a:prstGeom prst="roundRect">
            <a:avLst>
              <a:gd name="adj" fmla="val 50000"/>
            </a:avLst>
          </a:prstGeom>
          <a:gradFill>
            <a:gsLst>
              <a:gs pos="0">
                <a:schemeClr val="accent1"/>
              </a:gs>
              <a:gs pos="100000">
                <a:schemeClr val="bg2">
                  <a:lumMod val="90000"/>
                  <a:alpha val="0"/>
                </a:schemeClr>
              </a:gs>
            </a:gsLst>
            <a:lin ang="0" scaled="1"/>
          </a:gradFill>
          <a:ln w="1905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lnSpc>
                <a:spcPct val="90000"/>
              </a:lnSpc>
              <a:spcBef>
                <a:spcPts val="600"/>
              </a:spcBef>
            </a:pPr>
            <a:r>
              <a:rPr lang="ru-RU" sz="2400" dirty="0" smtClean="0">
                <a:solidFill>
                  <a:schemeClr val="tx1">
                    <a:lumMod val="75000"/>
                    <a:lumOff val="25000"/>
                  </a:schemeClr>
                </a:solidFill>
                <a:latin typeface="+mj-lt"/>
              </a:rPr>
              <a:t>Меньше времени </a:t>
            </a:r>
            <a:br>
              <a:rPr lang="ru-RU" sz="2400" dirty="0" smtClean="0">
                <a:solidFill>
                  <a:schemeClr val="tx1">
                    <a:lumMod val="75000"/>
                    <a:lumOff val="25000"/>
                  </a:schemeClr>
                </a:solidFill>
                <a:latin typeface="+mj-lt"/>
              </a:rPr>
            </a:br>
            <a:r>
              <a:rPr lang="ru-RU" sz="2400" dirty="0" smtClean="0">
                <a:solidFill>
                  <a:schemeClr val="tx1">
                    <a:lumMod val="75000"/>
                    <a:lumOff val="25000"/>
                  </a:schemeClr>
                </a:solidFill>
                <a:latin typeface="+mj-lt"/>
              </a:rPr>
              <a:t>для большего охвата</a:t>
            </a:r>
            <a:endParaRPr lang="en-US" sz="2400" dirty="0" smtClean="0">
              <a:solidFill>
                <a:schemeClr val="tx1">
                  <a:lumMod val="75000"/>
                  <a:lumOff val="25000"/>
                </a:schemeClr>
              </a:solidFill>
              <a:latin typeface="+mj-lt"/>
            </a:endParaRPr>
          </a:p>
        </p:txBody>
      </p:sp>
      <p:sp>
        <p:nvSpPr>
          <p:cNvPr id="11" name="Rounded Rectangle 10"/>
          <p:cNvSpPr/>
          <p:nvPr/>
        </p:nvSpPr>
        <p:spPr bwMode="auto">
          <a:xfrm>
            <a:off x="608012" y="4267200"/>
            <a:ext cx="5600700" cy="1104900"/>
          </a:xfrm>
          <a:prstGeom prst="roundRect">
            <a:avLst>
              <a:gd name="adj" fmla="val 50000"/>
            </a:avLst>
          </a:prstGeom>
          <a:gradFill>
            <a:gsLst>
              <a:gs pos="0">
                <a:schemeClr val="accent1"/>
              </a:gs>
              <a:gs pos="100000">
                <a:schemeClr val="bg2">
                  <a:lumMod val="90000"/>
                  <a:alpha val="0"/>
                </a:schemeClr>
              </a:gs>
            </a:gsLst>
            <a:lin ang="0" scaled="1"/>
          </a:gradFill>
          <a:ln w="1905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lnSpc>
                <a:spcPct val="90000"/>
              </a:lnSpc>
              <a:spcBef>
                <a:spcPts val="600"/>
              </a:spcBef>
            </a:pPr>
            <a:r>
              <a:rPr lang="ru-RU" sz="2400" dirty="0" smtClean="0">
                <a:solidFill>
                  <a:schemeClr val="tx1">
                    <a:lumMod val="75000"/>
                    <a:lumOff val="25000"/>
                  </a:schemeClr>
                </a:solidFill>
                <a:latin typeface="+mj-lt"/>
              </a:rPr>
              <a:t>Проектная синхронизация</a:t>
            </a:r>
          </a:p>
          <a:p>
            <a:pPr defTabSz="914099">
              <a:lnSpc>
                <a:spcPct val="90000"/>
              </a:lnSpc>
              <a:spcBef>
                <a:spcPts val="600"/>
              </a:spcBef>
            </a:pPr>
            <a:r>
              <a:rPr lang="ru-RU" sz="2400" dirty="0" smtClean="0">
                <a:solidFill>
                  <a:schemeClr val="tx1">
                    <a:lumMod val="75000"/>
                    <a:lumOff val="25000"/>
                  </a:schemeClr>
                </a:solidFill>
                <a:latin typeface="+mj-lt"/>
              </a:rPr>
              <a:t>между платформами</a:t>
            </a:r>
            <a:endParaRPr lang="en-US" sz="2400" dirty="0" smtClean="0">
              <a:solidFill>
                <a:schemeClr val="tx1">
                  <a:lumMod val="75000"/>
                  <a:lumOff val="25000"/>
                </a:schemeClr>
              </a:solidFill>
              <a:latin typeface="+mj-lt"/>
            </a:endParaRPr>
          </a:p>
        </p:txBody>
      </p:sp>
      <p:sp>
        <p:nvSpPr>
          <p:cNvPr id="7" name="Title 6"/>
          <p:cNvSpPr>
            <a:spLocks noGrp="1"/>
          </p:cNvSpPr>
          <p:nvPr>
            <p:ph type="title"/>
          </p:nvPr>
        </p:nvSpPr>
        <p:spPr/>
        <p:txBody>
          <a:bodyPr/>
          <a:lstStyle/>
          <a:p>
            <a:r>
              <a:rPr lang="ru-RU" dirty="0" smtClean="0"/>
              <a:t>Разработка на «три экрана»</a:t>
            </a:r>
            <a:endParaRPr lang="en-US"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42480"/>
          <a:stretch/>
        </p:blipFill>
        <p:spPr>
          <a:xfrm>
            <a:off x="5818187" y="3609975"/>
            <a:ext cx="6077799" cy="2821940"/>
          </a:xfrm>
          <a:prstGeom prst="rect">
            <a:avLst/>
          </a:prstGeom>
          <a:ln>
            <a:noFill/>
          </a:ln>
          <a:effectLst>
            <a:outerShdw blurRad="292100" dist="139700" dir="2700000" algn="tl" rotWithShape="0">
              <a:srgbClr val="333333">
                <a:alpha val="65000"/>
              </a:srgbClr>
            </a:outerShdw>
          </a:effectLst>
        </p:spPr>
      </p:pic>
      <p:pic>
        <p:nvPicPr>
          <p:cNvPr id="13" name="Picture 12" descr="winphone.png"/>
          <p:cNvPicPr>
            <a:picLocks noChangeAspect="1"/>
          </p:cNvPicPr>
          <p:nvPr/>
        </p:nvPicPr>
        <p:blipFill>
          <a:blip r:embed="rId4" cstate="print"/>
          <a:srcRect b="9562"/>
          <a:stretch>
            <a:fillRect/>
          </a:stretch>
        </p:blipFill>
        <p:spPr>
          <a:xfrm rot="393108">
            <a:off x="8036117" y="2135590"/>
            <a:ext cx="780311" cy="1355866"/>
          </a:xfrm>
          <a:prstGeom prst="rect">
            <a:avLst/>
          </a:prstGeom>
          <a:effectLst>
            <a:outerShdw blurRad="127000" dist="177800" dir="2700000" algn="tl" rotWithShape="0">
              <a:prstClr val="black">
                <a:alpha val="40000"/>
              </a:prstClr>
            </a:outerShdw>
          </a:effectLst>
        </p:spPr>
      </p:pic>
      <p:pic>
        <p:nvPicPr>
          <p:cNvPr id="15" name="Picture 14" descr="xbox-360-elite.png"/>
          <p:cNvPicPr>
            <a:picLocks noChangeAspect="1"/>
          </p:cNvPicPr>
          <p:nvPr/>
        </p:nvPicPr>
        <p:blipFill>
          <a:blip r:embed="rId5" cstate="print"/>
          <a:stretch>
            <a:fillRect/>
          </a:stretch>
        </p:blipFill>
        <p:spPr>
          <a:xfrm>
            <a:off x="9256712" y="1257300"/>
            <a:ext cx="1645117" cy="2303164"/>
          </a:xfrm>
          <a:prstGeom prst="rect">
            <a:avLst/>
          </a:prstGeom>
          <a:effectLst>
            <a:outerShdw blurRad="127000" dist="177800" dir="2700000" algn="tl" rotWithShape="0">
              <a:prstClr val="black">
                <a:alpha val="40000"/>
              </a:prstClr>
            </a:outerShdw>
          </a:effectLst>
        </p:spPr>
      </p:pic>
      <p:grpSp>
        <p:nvGrpSpPr>
          <p:cNvPr id="17" name="Group 16"/>
          <p:cNvGrpSpPr/>
          <p:nvPr/>
        </p:nvGrpSpPr>
        <p:grpSpPr>
          <a:xfrm>
            <a:off x="6094412" y="2667000"/>
            <a:ext cx="2171700" cy="1429473"/>
            <a:chOff x="6094412" y="2667000"/>
            <a:chExt cx="2171700" cy="1429473"/>
          </a:xfrm>
        </p:grpSpPr>
        <p:pic>
          <p:nvPicPr>
            <p:cNvPr id="14" name="Picture 13" descr="laptop_media.png"/>
            <p:cNvPicPr>
              <a:picLocks noChangeAspect="1"/>
            </p:cNvPicPr>
            <p:nvPr/>
          </p:nvPicPr>
          <p:blipFill>
            <a:blip r:embed="rId6" cstate="print"/>
            <a:stretch>
              <a:fillRect/>
            </a:stretch>
          </p:blipFill>
          <p:spPr>
            <a:xfrm>
              <a:off x="6094412" y="2667000"/>
              <a:ext cx="2171700" cy="1429473"/>
            </a:xfrm>
            <a:prstGeom prst="rect">
              <a:avLst/>
            </a:prstGeom>
            <a:effectLst>
              <a:outerShdw blurRad="127000" dist="177800" dir="2700000" algn="tl" rotWithShape="0">
                <a:prstClr val="black">
                  <a:alpha val="40000"/>
                </a:prstClr>
              </a:outerShdw>
            </a:effectLst>
          </p:spPr>
        </p:pic>
        <p:pic>
          <p:nvPicPr>
            <p:cNvPr id="16" name="Picture 15" descr="winphone.png"/>
            <p:cNvPicPr>
              <a:picLocks noChangeAspect="1"/>
            </p:cNvPicPr>
            <p:nvPr/>
          </p:nvPicPr>
          <p:blipFill>
            <a:blip r:embed="rId4" cstate="print"/>
            <a:srcRect l="12913" t="11958" r="13766" b="23238"/>
            <a:stretch>
              <a:fillRect/>
            </a:stretch>
          </p:blipFill>
          <p:spPr>
            <a:xfrm rot="15948688" flipH="1">
              <a:off x="6360959" y="2652729"/>
              <a:ext cx="870229" cy="1140669"/>
            </a:xfrm>
            <a:prstGeom prst="rect">
              <a:avLst/>
            </a:prstGeom>
            <a:effectLst>
              <a:outerShdw blurRad="127000" dist="177800" dir="2700000" algn="tl" rotWithShape="0">
                <a:prstClr val="black">
                  <a:alpha val="40000"/>
                </a:prstClr>
              </a:outerShdw>
            </a:effectLst>
            <a:scene3d>
              <a:camera prst="obliqueTopLeft"/>
              <a:lightRig rig="threePt" dir="t"/>
            </a:scene3d>
          </p:spPr>
        </p:pic>
      </p:grpSp>
    </p:spTree>
    <p:extLst>
      <p:ext uri="{BB962C8B-B14F-4D97-AF65-F5344CB8AC3E}">
        <p14:creationId xmlns:p14="http://schemas.microsoft.com/office/powerpoint/2010/main" val="77139631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3" name="Picture 3"/>
          <p:cNvPicPr>
            <a:picLocks noChangeAspect="1" noChangeArrowheads="1"/>
          </p:cNvPicPr>
          <p:nvPr/>
        </p:nvPicPr>
        <p:blipFill>
          <a:blip r:embed="rId3" cstate="print"/>
          <a:srcRect/>
          <a:stretch>
            <a:fillRect/>
          </a:stretch>
        </p:blipFill>
        <p:spPr bwMode="auto">
          <a:xfrm>
            <a:off x="8530064" y="1814513"/>
            <a:ext cx="1957544" cy="3308350"/>
          </a:xfrm>
          <a:prstGeom prst="rect">
            <a:avLst/>
          </a:prstGeom>
          <a:noFill/>
          <a:ln w="9525">
            <a:noFill/>
            <a:miter lim="800000"/>
            <a:headEnd/>
            <a:tailEnd/>
          </a:ln>
        </p:spPr>
      </p:pic>
      <p:pic>
        <p:nvPicPr>
          <p:cNvPr id="184324" name="Picture 4"/>
          <p:cNvPicPr>
            <a:picLocks noChangeAspect="1" noChangeArrowheads="1"/>
          </p:cNvPicPr>
          <p:nvPr/>
        </p:nvPicPr>
        <p:blipFill>
          <a:blip r:embed="rId4" cstate="print"/>
          <a:srcRect/>
          <a:stretch>
            <a:fillRect/>
          </a:stretch>
        </p:blipFill>
        <p:spPr bwMode="auto">
          <a:xfrm>
            <a:off x="909750" y="1801879"/>
            <a:ext cx="2145740" cy="3290887"/>
          </a:xfrm>
          <a:prstGeom prst="rect">
            <a:avLst/>
          </a:prstGeom>
          <a:noFill/>
          <a:ln w="9525">
            <a:noFill/>
            <a:miter lim="800000"/>
            <a:headEnd/>
            <a:tailEnd/>
          </a:ln>
        </p:spPr>
      </p:pic>
      <p:grpSp>
        <p:nvGrpSpPr>
          <p:cNvPr id="2" name="Group 5"/>
          <p:cNvGrpSpPr>
            <a:grpSpLocks/>
          </p:cNvGrpSpPr>
          <p:nvPr/>
        </p:nvGrpSpPr>
        <p:grpSpPr bwMode="auto">
          <a:xfrm>
            <a:off x="907814" y="4002088"/>
            <a:ext cx="10002877" cy="2493962"/>
            <a:chOff x="429" y="2713"/>
            <a:chExt cx="4727" cy="1571"/>
          </a:xfrm>
        </p:grpSpPr>
        <p:pic>
          <p:nvPicPr>
            <p:cNvPr id="22556" name="Picture 5"/>
            <p:cNvPicPr>
              <a:picLocks noChangeAspect="1" noChangeArrowheads="1"/>
            </p:cNvPicPr>
            <p:nvPr/>
          </p:nvPicPr>
          <p:blipFill>
            <a:blip r:embed="rId5" cstate="print"/>
            <a:srcRect/>
            <a:stretch>
              <a:fillRect/>
            </a:stretch>
          </p:blipFill>
          <p:spPr bwMode="auto">
            <a:xfrm>
              <a:off x="4162" y="2713"/>
              <a:ext cx="994" cy="1424"/>
            </a:xfrm>
            <a:prstGeom prst="rect">
              <a:avLst/>
            </a:prstGeom>
            <a:noFill/>
            <a:ln w="9525">
              <a:noFill/>
              <a:miter lim="800000"/>
              <a:headEnd/>
              <a:tailEnd/>
            </a:ln>
          </p:spPr>
        </p:pic>
        <p:pic>
          <p:nvPicPr>
            <p:cNvPr id="22557" name="Picture 8"/>
            <p:cNvPicPr>
              <a:picLocks noChangeAspect="1" noChangeArrowheads="1"/>
            </p:cNvPicPr>
            <p:nvPr/>
          </p:nvPicPr>
          <p:blipFill>
            <a:blip r:embed="rId6" cstate="print"/>
            <a:srcRect/>
            <a:stretch>
              <a:fillRect/>
            </a:stretch>
          </p:blipFill>
          <p:spPr bwMode="auto">
            <a:xfrm>
              <a:off x="429" y="2730"/>
              <a:ext cx="1072" cy="1554"/>
            </a:xfrm>
            <a:prstGeom prst="rect">
              <a:avLst/>
            </a:prstGeom>
            <a:noFill/>
            <a:ln w="9525">
              <a:noFill/>
              <a:miter lim="800000"/>
              <a:headEnd/>
              <a:tailEnd/>
            </a:ln>
          </p:spPr>
        </p:pic>
        <p:pic>
          <p:nvPicPr>
            <p:cNvPr id="22558" name="Picture 8"/>
            <p:cNvPicPr>
              <a:picLocks noChangeAspect="1" noChangeArrowheads="1"/>
            </p:cNvPicPr>
            <p:nvPr/>
          </p:nvPicPr>
          <p:blipFill>
            <a:blip r:embed="rId7" cstate="print"/>
            <a:srcRect/>
            <a:stretch>
              <a:fillRect/>
            </a:stretch>
          </p:blipFill>
          <p:spPr bwMode="auto">
            <a:xfrm>
              <a:off x="1391" y="2826"/>
              <a:ext cx="558" cy="1118"/>
            </a:xfrm>
            <a:prstGeom prst="rect">
              <a:avLst/>
            </a:prstGeom>
            <a:noFill/>
            <a:ln w="9525">
              <a:noFill/>
              <a:miter lim="800000"/>
              <a:headEnd/>
              <a:tailEnd/>
            </a:ln>
          </p:spPr>
        </p:pic>
        <p:pic>
          <p:nvPicPr>
            <p:cNvPr id="22559" name="Picture 6"/>
            <p:cNvPicPr>
              <a:picLocks noChangeAspect="1" noChangeArrowheads="1"/>
            </p:cNvPicPr>
            <p:nvPr/>
          </p:nvPicPr>
          <p:blipFill>
            <a:blip r:embed="rId8" cstate="print"/>
            <a:srcRect/>
            <a:stretch>
              <a:fillRect/>
            </a:stretch>
          </p:blipFill>
          <p:spPr bwMode="auto">
            <a:xfrm>
              <a:off x="1902" y="2889"/>
              <a:ext cx="702" cy="960"/>
            </a:xfrm>
            <a:prstGeom prst="rect">
              <a:avLst/>
            </a:prstGeom>
            <a:noFill/>
            <a:ln w="9525">
              <a:noFill/>
              <a:miter lim="800000"/>
              <a:headEnd/>
              <a:tailEnd/>
            </a:ln>
          </p:spPr>
        </p:pic>
        <p:pic>
          <p:nvPicPr>
            <p:cNvPr id="22560" name="Picture 7"/>
            <p:cNvPicPr>
              <a:picLocks noChangeAspect="1" noChangeArrowheads="1"/>
            </p:cNvPicPr>
            <p:nvPr/>
          </p:nvPicPr>
          <p:blipFill>
            <a:blip r:embed="rId9" cstate="print"/>
            <a:srcRect/>
            <a:stretch>
              <a:fillRect/>
            </a:stretch>
          </p:blipFill>
          <p:spPr bwMode="auto">
            <a:xfrm>
              <a:off x="3037" y="2889"/>
              <a:ext cx="702" cy="960"/>
            </a:xfrm>
            <a:prstGeom prst="rect">
              <a:avLst/>
            </a:prstGeom>
            <a:noFill/>
            <a:ln w="9525">
              <a:noFill/>
              <a:miter lim="800000"/>
              <a:headEnd/>
              <a:tailEnd/>
            </a:ln>
          </p:spPr>
        </p:pic>
        <p:pic>
          <p:nvPicPr>
            <p:cNvPr id="22561" name="Picture 11"/>
            <p:cNvPicPr>
              <a:picLocks noChangeAspect="1" noChangeArrowheads="1"/>
            </p:cNvPicPr>
            <p:nvPr/>
          </p:nvPicPr>
          <p:blipFill>
            <a:blip r:embed="rId7" cstate="print"/>
            <a:srcRect/>
            <a:stretch>
              <a:fillRect/>
            </a:stretch>
          </p:blipFill>
          <p:spPr bwMode="auto">
            <a:xfrm>
              <a:off x="2535" y="2826"/>
              <a:ext cx="558" cy="1118"/>
            </a:xfrm>
            <a:prstGeom prst="rect">
              <a:avLst/>
            </a:prstGeom>
            <a:noFill/>
            <a:ln w="9525">
              <a:noFill/>
              <a:miter lim="800000"/>
              <a:headEnd/>
              <a:tailEnd/>
            </a:ln>
          </p:spPr>
        </p:pic>
        <p:pic>
          <p:nvPicPr>
            <p:cNvPr id="22562" name="Picture 12"/>
            <p:cNvPicPr>
              <a:picLocks noChangeAspect="1" noChangeArrowheads="1"/>
            </p:cNvPicPr>
            <p:nvPr/>
          </p:nvPicPr>
          <p:blipFill>
            <a:blip r:embed="rId7" cstate="print"/>
            <a:srcRect/>
            <a:stretch>
              <a:fillRect/>
            </a:stretch>
          </p:blipFill>
          <p:spPr bwMode="auto">
            <a:xfrm>
              <a:off x="3670" y="2826"/>
              <a:ext cx="558" cy="1118"/>
            </a:xfrm>
            <a:prstGeom prst="rect">
              <a:avLst/>
            </a:prstGeom>
            <a:noFill/>
            <a:ln w="9525">
              <a:noFill/>
              <a:miter lim="800000"/>
              <a:headEnd/>
              <a:tailEnd/>
            </a:ln>
          </p:spPr>
        </p:pic>
      </p:grpSp>
      <p:grpSp>
        <p:nvGrpSpPr>
          <p:cNvPr id="3" name="Group 13"/>
          <p:cNvGrpSpPr>
            <a:grpSpLocks/>
          </p:cNvGrpSpPr>
          <p:nvPr/>
        </p:nvGrpSpPr>
        <p:grpSpPr bwMode="auto">
          <a:xfrm>
            <a:off x="1156996" y="4024316"/>
            <a:ext cx="9246637" cy="2466975"/>
            <a:chOff x="429" y="2535"/>
            <a:chExt cx="4784" cy="1554"/>
          </a:xfrm>
        </p:grpSpPr>
        <p:pic>
          <p:nvPicPr>
            <p:cNvPr id="22549" name="Picture 8"/>
            <p:cNvPicPr>
              <a:picLocks noChangeAspect="1" noChangeArrowheads="1"/>
            </p:cNvPicPr>
            <p:nvPr/>
          </p:nvPicPr>
          <p:blipFill>
            <a:blip r:embed="rId6" cstate="print"/>
            <a:srcRect/>
            <a:stretch>
              <a:fillRect/>
            </a:stretch>
          </p:blipFill>
          <p:spPr bwMode="auto">
            <a:xfrm>
              <a:off x="429" y="2535"/>
              <a:ext cx="1072" cy="1554"/>
            </a:xfrm>
            <a:prstGeom prst="rect">
              <a:avLst/>
            </a:prstGeom>
            <a:noFill/>
            <a:ln w="9525">
              <a:noFill/>
              <a:miter lim="800000"/>
              <a:headEnd/>
              <a:tailEnd/>
            </a:ln>
          </p:spPr>
        </p:pic>
        <p:pic>
          <p:nvPicPr>
            <p:cNvPr id="22550" name="Picture 15"/>
            <p:cNvPicPr>
              <a:picLocks noChangeAspect="1" noChangeArrowheads="1"/>
            </p:cNvPicPr>
            <p:nvPr/>
          </p:nvPicPr>
          <p:blipFill>
            <a:blip r:embed="rId10" cstate="print"/>
            <a:srcRect/>
            <a:stretch>
              <a:fillRect/>
            </a:stretch>
          </p:blipFill>
          <p:spPr bwMode="auto">
            <a:xfrm>
              <a:off x="1944" y="2787"/>
              <a:ext cx="402" cy="806"/>
            </a:xfrm>
            <a:prstGeom prst="rect">
              <a:avLst/>
            </a:prstGeom>
            <a:noFill/>
            <a:ln w="9525">
              <a:noFill/>
              <a:miter lim="800000"/>
              <a:headEnd/>
              <a:tailEnd/>
            </a:ln>
          </p:spPr>
        </p:pic>
        <p:pic>
          <p:nvPicPr>
            <p:cNvPr id="22551" name="Picture 16"/>
            <p:cNvPicPr>
              <a:picLocks noChangeAspect="1" noChangeArrowheads="1"/>
            </p:cNvPicPr>
            <p:nvPr/>
          </p:nvPicPr>
          <p:blipFill>
            <a:blip r:embed="rId10" cstate="print"/>
            <a:srcRect/>
            <a:stretch>
              <a:fillRect/>
            </a:stretch>
          </p:blipFill>
          <p:spPr bwMode="auto">
            <a:xfrm>
              <a:off x="3730" y="2787"/>
              <a:ext cx="402" cy="806"/>
            </a:xfrm>
            <a:prstGeom prst="rect">
              <a:avLst/>
            </a:prstGeom>
            <a:noFill/>
            <a:ln w="9525">
              <a:noFill/>
              <a:miter lim="800000"/>
              <a:headEnd/>
              <a:tailEnd/>
            </a:ln>
          </p:spPr>
        </p:pic>
        <p:pic>
          <p:nvPicPr>
            <p:cNvPr id="22552" name="Picture 8"/>
            <p:cNvPicPr>
              <a:picLocks noChangeAspect="1" noChangeArrowheads="1"/>
            </p:cNvPicPr>
            <p:nvPr/>
          </p:nvPicPr>
          <p:blipFill>
            <a:blip r:embed="rId6" cstate="print"/>
            <a:srcRect/>
            <a:stretch>
              <a:fillRect/>
            </a:stretch>
          </p:blipFill>
          <p:spPr bwMode="auto">
            <a:xfrm>
              <a:off x="4141" y="2535"/>
              <a:ext cx="1072" cy="1554"/>
            </a:xfrm>
            <a:prstGeom prst="rect">
              <a:avLst/>
            </a:prstGeom>
            <a:noFill/>
            <a:ln w="9525">
              <a:noFill/>
              <a:miter lim="800000"/>
              <a:headEnd/>
              <a:tailEnd/>
            </a:ln>
          </p:spPr>
        </p:pic>
        <p:pic>
          <p:nvPicPr>
            <p:cNvPr id="22553" name="Picture 18"/>
            <p:cNvPicPr>
              <a:picLocks noChangeAspect="1" noChangeArrowheads="1"/>
            </p:cNvPicPr>
            <p:nvPr/>
          </p:nvPicPr>
          <p:blipFill>
            <a:blip r:embed="rId10" cstate="print"/>
            <a:srcRect/>
            <a:stretch>
              <a:fillRect/>
            </a:stretch>
          </p:blipFill>
          <p:spPr bwMode="auto">
            <a:xfrm rot="10800000">
              <a:off x="1524" y="2787"/>
              <a:ext cx="402" cy="806"/>
            </a:xfrm>
            <a:prstGeom prst="rect">
              <a:avLst/>
            </a:prstGeom>
            <a:noFill/>
            <a:ln w="9525">
              <a:noFill/>
              <a:miter lim="800000"/>
              <a:headEnd/>
              <a:tailEnd/>
            </a:ln>
          </p:spPr>
        </p:pic>
        <p:pic>
          <p:nvPicPr>
            <p:cNvPr id="22554" name="Picture 19"/>
            <p:cNvPicPr>
              <a:picLocks noChangeAspect="1" noChangeArrowheads="1"/>
            </p:cNvPicPr>
            <p:nvPr/>
          </p:nvPicPr>
          <p:blipFill>
            <a:blip r:embed="rId10" cstate="print"/>
            <a:srcRect/>
            <a:stretch>
              <a:fillRect/>
            </a:stretch>
          </p:blipFill>
          <p:spPr bwMode="auto">
            <a:xfrm rot="10800000">
              <a:off x="3345" y="2787"/>
              <a:ext cx="402" cy="806"/>
            </a:xfrm>
            <a:prstGeom prst="rect">
              <a:avLst/>
            </a:prstGeom>
            <a:noFill/>
            <a:ln w="9525">
              <a:noFill/>
              <a:miter lim="800000"/>
              <a:headEnd/>
              <a:tailEnd/>
            </a:ln>
          </p:spPr>
        </p:pic>
        <p:pic>
          <p:nvPicPr>
            <p:cNvPr id="22555" name="Picture 17"/>
            <p:cNvPicPr>
              <a:picLocks noChangeAspect="1" noChangeArrowheads="1"/>
            </p:cNvPicPr>
            <p:nvPr/>
          </p:nvPicPr>
          <p:blipFill>
            <a:blip r:embed="rId11" cstate="print"/>
            <a:srcRect/>
            <a:stretch>
              <a:fillRect/>
            </a:stretch>
          </p:blipFill>
          <p:spPr bwMode="auto">
            <a:xfrm>
              <a:off x="2346" y="2667"/>
              <a:ext cx="992" cy="966"/>
            </a:xfrm>
            <a:prstGeom prst="rect">
              <a:avLst/>
            </a:prstGeom>
            <a:noFill/>
            <a:ln w="9525">
              <a:noFill/>
              <a:miter lim="800000"/>
              <a:headEnd/>
              <a:tailEnd/>
            </a:ln>
          </p:spPr>
        </p:pic>
      </p:grpSp>
      <p:sp>
        <p:nvSpPr>
          <p:cNvPr id="22534" name="Rectangle 21"/>
          <p:cNvSpPr>
            <a:spLocks noGrp="1" noChangeArrowheads="1"/>
          </p:cNvSpPr>
          <p:nvPr>
            <p:ph type="title"/>
          </p:nvPr>
        </p:nvSpPr>
        <p:spPr>
          <a:xfrm>
            <a:off x="406294" y="152400"/>
            <a:ext cx="11782531" cy="443198"/>
          </a:xfrm>
        </p:spPr>
        <p:txBody>
          <a:bodyPr/>
          <a:lstStyle/>
          <a:p>
            <a:pPr eaLnBrk="1" hangingPunct="1"/>
            <a:r>
              <a:rPr lang="ru-RU" sz="3200" smtClean="0"/>
              <a:t>Взаимодействие дизайнера и разработчика</a:t>
            </a:r>
            <a:endParaRPr lang="en-US" sz="3200" smtClean="0"/>
          </a:p>
        </p:txBody>
      </p:sp>
      <p:sp>
        <p:nvSpPr>
          <p:cNvPr id="184342" name="Text Box 3"/>
          <p:cNvSpPr txBox="1">
            <a:spLocks noChangeArrowheads="1"/>
          </p:cNvSpPr>
          <p:nvPr/>
        </p:nvSpPr>
        <p:spPr bwMode="auto">
          <a:xfrm>
            <a:off x="7254044" y="-107950"/>
            <a:ext cx="1383940" cy="646113"/>
          </a:xfrm>
          <a:prstGeom prst="rect">
            <a:avLst/>
          </a:prstGeom>
          <a:noFill/>
          <a:ln w="9525">
            <a:noFill/>
            <a:miter lim="800000"/>
            <a:headEnd/>
            <a:tailEnd/>
          </a:ln>
        </p:spPr>
        <p:txBody>
          <a:bodyPr>
            <a:spAutoFit/>
          </a:bodyPr>
          <a:lstStyle/>
          <a:p>
            <a:pPr>
              <a:lnSpc>
                <a:spcPct val="150000"/>
              </a:lnSpc>
            </a:pPr>
            <a:endParaRPr lang="en-US" sz="2400">
              <a:latin typeface="Segoe Semibold"/>
            </a:endParaRPr>
          </a:p>
        </p:txBody>
      </p:sp>
      <p:sp>
        <p:nvSpPr>
          <p:cNvPr id="184344" name="Rectangle 24"/>
          <p:cNvSpPr>
            <a:spLocks noChangeArrowheads="1"/>
          </p:cNvSpPr>
          <p:nvPr/>
        </p:nvSpPr>
        <p:spPr bwMode="auto">
          <a:xfrm>
            <a:off x="3197453" y="1752601"/>
            <a:ext cx="5410907" cy="1323439"/>
          </a:xfrm>
          <a:prstGeom prst="rect">
            <a:avLst/>
          </a:prstGeom>
          <a:noFill/>
          <a:ln w="9525">
            <a:noFill/>
            <a:miter lim="800000"/>
            <a:headEnd/>
            <a:tailEnd/>
          </a:ln>
          <a:effectLst/>
        </p:spPr>
        <p:txBody>
          <a:bodyPr>
            <a:spAutoFit/>
          </a:bodyPr>
          <a:lstStyle/>
          <a:p>
            <a:pPr marL="342900" indent="-342900">
              <a:buFontTx/>
              <a:buChar char="•"/>
            </a:pPr>
            <a:r>
              <a:rPr lang="ru-RU" sz="1600" b="1" dirty="0">
                <a:solidFill>
                  <a:srgbClr val="FFFFFF"/>
                </a:solidFill>
                <a:effectLst>
                  <a:outerShdw blurRad="38100" dist="38100" dir="2700000" algn="tl">
                    <a:srgbClr val="000000"/>
                  </a:outerShdw>
                </a:effectLst>
              </a:rPr>
              <a:t>Инструментарий </a:t>
            </a:r>
            <a:r>
              <a:rPr lang="en-US" sz="1600" b="1" dirty="0">
                <a:solidFill>
                  <a:srgbClr val="FFFFFF"/>
                </a:solidFill>
                <a:effectLst>
                  <a:outerShdw blurRad="38100" dist="38100" dir="2700000" algn="tl">
                    <a:srgbClr val="000000"/>
                  </a:outerShdw>
                </a:effectLst>
              </a:rPr>
              <a:t>Microsoft </a:t>
            </a:r>
            <a:r>
              <a:rPr lang="ru-RU" sz="1600" b="1" dirty="0">
                <a:solidFill>
                  <a:srgbClr val="FFFFFF"/>
                </a:solidFill>
                <a:effectLst>
                  <a:outerShdw blurRad="38100" dist="38100" dir="2700000" algn="tl">
                    <a:srgbClr val="000000"/>
                  </a:outerShdw>
                </a:effectLst>
              </a:rPr>
              <a:t>для дизайнеров и разработчиков</a:t>
            </a:r>
            <a:endParaRPr lang="en-US" sz="1600" b="1" dirty="0">
              <a:solidFill>
                <a:srgbClr val="FFFFFF"/>
              </a:solidFill>
              <a:effectLst>
                <a:outerShdw blurRad="38100" dist="38100" dir="2700000" algn="tl">
                  <a:srgbClr val="000000"/>
                </a:outerShdw>
              </a:effectLst>
            </a:endParaRPr>
          </a:p>
          <a:p>
            <a:pPr marL="342900" indent="-342900">
              <a:buFontTx/>
              <a:buChar char="•"/>
            </a:pPr>
            <a:endParaRPr lang="en-US" sz="1600" b="1" dirty="0">
              <a:solidFill>
                <a:srgbClr val="FFFFFF"/>
              </a:solidFill>
              <a:effectLst>
                <a:outerShdw blurRad="38100" dist="38100" dir="2700000" algn="tl">
                  <a:srgbClr val="000000"/>
                </a:outerShdw>
              </a:effectLst>
            </a:endParaRPr>
          </a:p>
          <a:p>
            <a:pPr marL="342900" indent="-342900">
              <a:buFontTx/>
              <a:buChar char="•"/>
            </a:pPr>
            <a:r>
              <a:rPr lang="ru-RU" sz="1600" b="1" dirty="0">
                <a:solidFill>
                  <a:srgbClr val="FFFFFF"/>
                </a:solidFill>
                <a:effectLst>
                  <a:outerShdw blurRad="38100" dist="38100" dir="2700000" algn="tl">
                    <a:srgbClr val="000000"/>
                  </a:outerShdw>
                </a:effectLst>
              </a:rPr>
              <a:t>Декларативная разработка с помощью </a:t>
            </a:r>
            <a:r>
              <a:rPr lang="en-US" sz="1600" b="1" dirty="0">
                <a:solidFill>
                  <a:srgbClr val="FFFFFF"/>
                </a:solidFill>
                <a:effectLst>
                  <a:outerShdw blurRad="38100" dist="38100" dir="2700000" algn="tl">
                    <a:srgbClr val="000000"/>
                  </a:outerShdw>
                </a:effectLst>
              </a:rPr>
              <a:t>XAML</a:t>
            </a:r>
          </a:p>
          <a:p>
            <a:pPr marL="342900" indent="-342900">
              <a:buFontTx/>
              <a:buChar char="•"/>
            </a:pPr>
            <a:endParaRPr lang="en-US" sz="1600" b="1" dirty="0">
              <a:solidFill>
                <a:srgbClr val="FFFFFF"/>
              </a:solidFill>
              <a:effectLst>
                <a:outerShdw blurRad="38100" dist="38100" dir="2700000" algn="tl">
                  <a:srgbClr val="000000"/>
                </a:outerShdw>
              </a:effectLst>
            </a:endParaRPr>
          </a:p>
        </p:txBody>
      </p:sp>
      <p:sp>
        <p:nvSpPr>
          <p:cNvPr id="184345" name="Rectangle 25"/>
          <p:cNvSpPr>
            <a:spLocks noChangeArrowheads="1"/>
          </p:cNvSpPr>
          <p:nvPr/>
        </p:nvSpPr>
        <p:spPr bwMode="auto">
          <a:xfrm>
            <a:off x="645418" y="3632200"/>
            <a:ext cx="1761893" cy="369332"/>
          </a:xfrm>
          <a:prstGeom prst="rect">
            <a:avLst/>
          </a:prstGeom>
          <a:noFill/>
          <a:ln w="9525">
            <a:noFill/>
            <a:miter lim="800000"/>
            <a:headEnd/>
            <a:tailEnd/>
          </a:ln>
          <a:effectLst/>
        </p:spPr>
        <p:txBody>
          <a:bodyPr wrap="none">
            <a:spAutoFit/>
          </a:bodyPr>
          <a:lstStyle/>
          <a:p>
            <a:r>
              <a:rPr lang="ru-RU" b="1">
                <a:solidFill>
                  <a:srgbClr val="FFFFFF"/>
                </a:solidFill>
                <a:effectLst>
                  <a:outerShdw blurRad="38100" dist="38100" dir="2700000" algn="tl">
                    <a:srgbClr val="000000"/>
                  </a:outerShdw>
                </a:effectLst>
              </a:rPr>
              <a:t>Создает дизайн</a:t>
            </a:r>
            <a:endParaRPr lang="en-US" b="1">
              <a:solidFill>
                <a:srgbClr val="FFFFFF"/>
              </a:solidFill>
              <a:effectLst>
                <a:outerShdw blurRad="38100" dist="38100" dir="2700000" algn="tl">
                  <a:srgbClr val="000000"/>
                </a:outerShdw>
              </a:effectLst>
            </a:endParaRPr>
          </a:p>
        </p:txBody>
      </p:sp>
      <p:pic>
        <p:nvPicPr>
          <p:cNvPr id="184347" name="Picture 27"/>
          <p:cNvPicPr>
            <a:picLocks noChangeAspect="1" noChangeArrowheads="1"/>
          </p:cNvPicPr>
          <p:nvPr/>
        </p:nvPicPr>
        <p:blipFill>
          <a:blip r:embed="rId12" cstate="print"/>
          <a:stretch>
            <a:fillRect/>
          </a:stretch>
        </p:blipFill>
        <p:spPr bwMode="auto">
          <a:xfrm>
            <a:off x="797777" y="4071945"/>
            <a:ext cx="2145740" cy="1987331"/>
          </a:xfrm>
          <a:prstGeom prst="rect">
            <a:avLst/>
          </a:prstGeom>
          <a:noFill/>
          <a:ln w="9525">
            <a:noFill/>
            <a:miter lim="800000"/>
            <a:headEnd/>
            <a:tailEnd/>
          </a:ln>
        </p:spPr>
      </p:pic>
      <p:pic>
        <p:nvPicPr>
          <p:cNvPr id="184348" name="Picture 28"/>
          <p:cNvPicPr>
            <a:picLocks noChangeAspect="1" noChangeArrowheads="1"/>
          </p:cNvPicPr>
          <p:nvPr/>
        </p:nvPicPr>
        <p:blipFill>
          <a:blip r:embed="rId13" cstate="print"/>
          <a:stretch>
            <a:fillRect/>
          </a:stretch>
        </p:blipFill>
        <p:spPr bwMode="auto">
          <a:xfrm>
            <a:off x="8946936" y="4067904"/>
            <a:ext cx="1878748" cy="1973262"/>
          </a:xfrm>
          <a:prstGeom prst="rect">
            <a:avLst/>
          </a:prstGeom>
          <a:noFill/>
          <a:ln w="9525">
            <a:noFill/>
            <a:miter lim="800000"/>
            <a:headEnd/>
            <a:tailEnd/>
          </a:ln>
        </p:spPr>
      </p:pic>
      <p:grpSp>
        <p:nvGrpSpPr>
          <p:cNvPr id="4" name="Group 29"/>
          <p:cNvGrpSpPr>
            <a:grpSpLocks/>
          </p:cNvGrpSpPr>
          <p:nvPr/>
        </p:nvGrpSpPr>
        <p:grpSpPr bwMode="auto">
          <a:xfrm>
            <a:off x="3224960" y="4237041"/>
            <a:ext cx="5518829" cy="1533525"/>
            <a:chOff x="1524" y="3675"/>
            <a:chExt cx="2608" cy="966"/>
          </a:xfrm>
        </p:grpSpPr>
        <p:pic>
          <p:nvPicPr>
            <p:cNvPr id="22544" name="Picture 30"/>
            <p:cNvPicPr>
              <a:picLocks noChangeAspect="1" noChangeArrowheads="1"/>
            </p:cNvPicPr>
            <p:nvPr/>
          </p:nvPicPr>
          <p:blipFill>
            <a:blip r:embed="rId10" cstate="print"/>
            <a:srcRect/>
            <a:stretch>
              <a:fillRect/>
            </a:stretch>
          </p:blipFill>
          <p:spPr bwMode="auto">
            <a:xfrm>
              <a:off x="1944" y="3795"/>
              <a:ext cx="402" cy="806"/>
            </a:xfrm>
            <a:prstGeom prst="rect">
              <a:avLst/>
            </a:prstGeom>
            <a:noFill/>
            <a:ln w="9525">
              <a:noFill/>
              <a:miter lim="800000"/>
              <a:headEnd/>
              <a:tailEnd/>
            </a:ln>
          </p:spPr>
        </p:pic>
        <p:pic>
          <p:nvPicPr>
            <p:cNvPr id="22545" name="Picture 31"/>
            <p:cNvPicPr>
              <a:picLocks noChangeAspect="1" noChangeArrowheads="1"/>
            </p:cNvPicPr>
            <p:nvPr/>
          </p:nvPicPr>
          <p:blipFill>
            <a:blip r:embed="rId10" cstate="print"/>
            <a:srcRect/>
            <a:stretch>
              <a:fillRect/>
            </a:stretch>
          </p:blipFill>
          <p:spPr bwMode="auto">
            <a:xfrm>
              <a:off x="3730" y="3795"/>
              <a:ext cx="402" cy="806"/>
            </a:xfrm>
            <a:prstGeom prst="rect">
              <a:avLst/>
            </a:prstGeom>
            <a:noFill/>
            <a:ln w="9525">
              <a:noFill/>
              <a:miter lim="800000"/>
              <a:headEnd/>
              <a:tailEnd/>
            </a:ln>
          </p:spPr>
        </p:pic>
        <p:pic>
          <p:nvPicPr>
            <p:cNvPr id="22546" name="Picture 32"/>
            <p:cNvPicPr>
              <a:picLocks noChangeAspect="1" noChangeArrowheads="1"/>
            </p:cNvPicPr>
            <p:nvPr/>
          </p:nvPicPr>
          <p:blipFill>
            <a:blip r:embed="rId10" cstate="print"/>
            <a:srcRect/>
            <a:stretch>
              <a:fillRect/>
            </a:stretch>
          </p:blipFill>
          <p:spPr bwMode="auto">
            <a:xfrm rot="10800000">
              <a:off x="1524" y="3795"/>
              <a:ext cx="402" cy="806"/>
            </a:xfrm>
            <a:prstGeom prst="rect">
              <a:avLst/>
            </a:prstGeom>
            <a:noFill/>
            <a:ln w="9525">
              <a:noFill/>
              <a:miter lim="800000"/>
              <a:headEnd/>
              <a:tailEnd/>
            </a:ln>
          </p:spPr>
        </p:pic>
        <p:pic>
          <p:nvPicPr>
            <p:cNvPr id="22547" name="Picture 33"/>
            <p:cNvPicPr>
              <a:picLocks noChangeAspect="1" noChangeArrowheads="1"/>
            </p:cNvPicPr>
            <p:nvPr/>
          </p:nvPicPr>
          <p:blipFill>
            <a:blip r:embed="rId10" cstate="print"/>
            <a:srcRect/>
            <a:stretch>
              <a:fillRect/>
            </a:stretch>
          </p:blipFill>
          <p:spPr bwMode="auto">
            <a:xfrm rot="10800000">
              <a:off x="3345" y="3795"/>
              <a:ext cx="402" cy="806"/>
            </a:xfrm>
            <a:prstGeom prst="rect">
              <a:avLst/>
            </a:prstGeom>
            <a:noFill/>
            <a:ln w="9525">
              <a:noFill/>
              <a:miter lim="800000"/>
              <a:headEnd/>
              <a:tailEnd/>
            </a:ln>
          </p:spPr>
        </p:pic>
        <p:pic>
          <p:nvPicPr>
            <p:cNvPr id="22548" name="Picture 17"/>
            <p:cNvPicPr>
              <a:picLocks noChangeAspect="1" noChangeArrowheads="1"/>
            </p:cNvPicPr>
            <p:nvPr/>
          </p:nvPicPr>
          <p:blipFill>
            <a:blip r:embed="rId11" cstate="print"/>
            <a:srcRect/>
            <a:stretch>
              <a:fillRect/>
            </a:stretch>
          </p:blipFill>
          <p:spPr bwMode="auto">
            <a:xfrm>
              <a:off x="2346" y="3675"/>
              <a:ext cx="992" cy="966"/>
            </a:xfrm>
            <a:prstGeom prst="rect">
              <a:avLst/>
            </a:prstGeom>
            <a:noFill/>
            <a:ln w="9525">
              <a:noFill/>
              <a:miter lim="800000"/>
              <a:headEnd/>
              <a:tailEnd/>
            </a:ln>
          </p:spPr>
        </p:pic>
      </p:grpSp>
      <p:sp>
        <p:nvSpPr>
          <p:cNvPr id="184346" name="Rectangle 26"/>
          <p:cNvSpPr>
            <a:spLocks noChangeArrowheads="1"/>
          </p:cNvSpPr>
          <p:nvPr/>
        </p:nvSpPr>
        <p:spPr bwMode="auto">
          <a:xfrm>
            <a:off x="7397941" y="3632200"/>
            <a:ext cx="2725233" cy="369332"/>
          </a:xfrm>
          <a:prstGeom prst="rect">
            <a:avLst/>
          </a:prstGeom>
          <a:noFill/>
          <a:ln w="9525">
            <a:noFill/>
            <a:miter lim="800000"/>
            <a:headEnd/>
            <a:tailEnd/>
          </a:ln>
          <a:effectLst/>
        </p:spPr>
        <p:txBody>
          <a:bodyPr wrap="none">
            <a:spAutoFit/>
          </a:bodyPr>
          <a:lstStyle/>
          <a:p>
            <a:r>
              <a:rPr lang="ru-RU" b="1">
                <a:solidFill>
                  <a:srgbClr val="FFFFFF"/>
                </a:solidFill>
                <a:effectLst>
                  <a:outerShdw blurRad="38100" dist="38100" dir="2700000" algn="tl">
                    <a:srgbClr val="000000"/>
                  </a:outerShdw>
                </a:effectLst>
              </a:rPr>
              <a:t>Добавляет бизнес логику</a:t>
            </a:r>
            <a:endParaRPr lang="en-US" b="1">
              <a:solidFill>
                <a:srgbClr val="FFFFFF"/>
              </a:solidFill>
              <a:effectLst>
                <a:outerShdw blurRad="38100" dist="38100" dir="2700000" algn="tl">
                  <a:srgbClr val="000000"/>
                </a:outerShdw>
              </a:effectLst>
            </a:endParaRPr>
          </a:p>
        </p:txBody>
      </p:sp>
      <p:sp>
        <p:nvSpPr>
          <p:cNvPr id="36" name="TextBox 35"/>
          <p:cNvSpPr txBox="1">
            <a:spLocks noChangeArrowheads="1"/>
          </p:cNvSpPr>
          <p:nvPr/>
        </p:nvSpPr>
        <p:spPr bwMode="auto">
          <a:xfrm>
            <a:off x="859143" y="1309688"/>
            <a:ext cx="2215574" cy="369328"/>
          </a:xfrm>
          <a:prstGeom prst="rect">
            <a:avLst/>
          </a:prstGeom>
          <a:noFill/>
          <a:ln w="9525">
            <a:noFill/>
            <a:miter lim="800000"/>
            <a:headEnd/>
            <a:tailEnd/>
          </a:ln>
        </p:spPr>
        <p:txBody>
          <a:bodyPr lIns="91436" tIns="45718" rIns="91436" bIns="45718">
            <a:spAutoFit/>
          </a:bodyPr>
          <a:lstStyle/>
          <a:p>
            <a:pPr algn="ctr"/>
            <a:r>
              <a:rPr lang="ru-RU" dirty="0"/>
              <a:t>Дизайнер</a:t>
            </a:r>
          </a:p>
        </p:txBody>
      </p:sp>
      <p:sp>
        <p:nvSpPr>
          <p:cNvPr id="37" name="TextBox 36"/>
          <p:cNvSpPr txBox="1">
            <a:spLocks noChangeArrowheads="1"/>
          </p:cNvSpPr>
          <p:nvPr/>
        </p:nvSpPr>
        <p:spPr bwMode="auto">
          <a:xfrm>
            <a:off x="8127096" y="1382713"/>
            <a:ext cx="2657841" cy="369328"/>
          </a:xfrm>
          <a:prstGeom prst="rect">
            <a:avLst/>
          </a:prstGeom>
          <a:noFill/>
          <a:ln w="9525">
            <a:noFill/>
            <a:miter lim="800000"/>
            <a:headEnd/>
            <a:tailEnd/>
          </a:ln>
        </p:spPr>
        <p:txBody>
          <a:bodyPr lIns="91436" tIns="45718" rIns="91436" bIns="45718">
            <a:spAutoFit/>
          </a:bodyPr>
          <a:lstStyle/>
          <a:p>
            <a:pPr algn="ctr"/>
            <a:r>
              <a:rPr lang="ru-RU" dirty="0"/>
              <a:t>Разработчик</a:t>
            </a:r>
          </a:p>
        </p:txBody>
      </p:sp>
    </p:spTree>
    <p:extLst>
      <p:ext uri="{BB962C8B-B14F-4D97-AF65-F5344CB8AC3E}">
        <p14:creationId xmlns:p14="http://schemas.microsoft.com/office/powerpoint/2010/main" val="3507453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4324"/>
                                        </p:tgtEl>
                                        <p:attrNameLst>
                                          <p:attrName>style.visibility</p:attrName>
                                        </p:attrNameLst>
                                      </p:cBhvr>
                                      <p:to>
                                        <p:strVal val="visible"/>
                                      </p:to>
                                    </p:set>
                                    <p:animEffect transition="in" filter="fade">
                                      <p:cBhvr>
                                        <p:cTn id="7" dur="1000"/>
                                        <p:tgtEl>
                                          <p:spTgt spid="184324"/>
                                        </p:tgtEl>
                                      </p:cBhvr>
                                    </p:animEffect>
                                  </p:childTnLst>
                                </p:cTn>
                              </p:par>
                              <p:par>
                                <p:cTn id="8" presetID="63" presetClass="path" presetSubtype="0" accel="50000" decel="50000" fill="hold" nodeType="withEffect">
                                  <p:stCondLst>
                                    <p:cond delay="0"/>
                                  </p:stCondLst>
                                  <p:childTnLst>
                                    <p:animMotion origin="layout" path="M -0.09618 4.9711E-6 L 4.44444E-6 4.9711E-6 " pathEditMode="relative" rAng="0" ptsTypes="AA">
                                      <p:cBhvr>
                                        <p:cTn id="9" dur="1000" fill="hold"/>
                                        <p:tgtEl>
                                          <p:spTgt spid="184324"/>
                                        </p:tgtEl>
                                        <p:attrNameLst>
                                          <p:attrName>ppt_x</p:attrName>
                                          <p:attrName>ppt_y</p:attrName>
                                        </p:attrNameLst>
                                      </p:cBhvr>
                                      <p:rCtr x="48" y="0"/>
                                    </p:animMotion>
                                  </p:childTnLst>
                                </p:cTn>
                              </p:par>
                              <p:par>
                                <p:cTn id="10" presetID="10" presetClass="entr" presetSubtype="0" fill="hold" nodeType="withEffect">
                                  <p:stCondLst>
                                    <p:cond delay="0"/>
                                  </p:stCondLst>
                                  <p:childTnLst>
                                    <p:set>
                                      <p:cBhvr>
                                        <p:cTn id="11" dur="1" fill="hold">
                                          <p:stCondLst>
                                            <p:cond delay="0"/>
                                          </p:stCondLst>
                                        </p:cTn>
                                        <p:tgtEl>
                                          <p:spTgt spid="184323"/>
                                        </p:tgtEl>
                                        <p:attrNameLst>
                                          <p:attrName>style.visibility</p:attrName>
                                        </p:attrNameLst>
                                      </p:cBhvr>
                                      <p:to>
                                        <p:strVal val="visible"/>
                                      </p:to>
                                    </p:set>
                                    <p:animEffect transition="in" filter="fade">
                                      <p:cBhvr>
                                        <p:cTn id="12" dur="1000"/>
                                        <p:tgtEl>
                                          <p:spTgt spid="184323"/>
                                        </p:tgtEl>
                                      </p:cBhvr>
                                    </p:animEffect>
                                  </p:childTnLst>
                                </p:cTn>
                              </p:par>
                              <p:par>
                                <p:cTn id="13" presetID="35" presetClass="path" presetSubtype="0" accel="50000" decel="50000" fill="hold" nodeType="withEffect">
                                  <p:stCondLst>
                                    <p:cond delay="0"/>
                                  </p:stCondLst>
                                  <p:childTnLst>
                                    <p:animMotion origin="layout" path="M 0.10868 -2.31214E-6 L -5.55556E-7 -2.31214E-6 " pathEditMode="relative" rAng="0" ptsTypes="AA">
                                      <p:cBhvr>
                                        <p:cTn id="14" dur="1000" fill="hold"/>
                                        <p:tgtEl>
                                          <p:spTgt spid="184323"/>
                                        </p:tgtEl>
                                        <p:attrNameLst>
                                          <p:attrName>ppt_x</p:attrName>
                                          <p:attrName>ppt_y</p:attrName>
                                        </p:attrNameLst>
                                      </p:cBhvr>
                                      <p:rCtr x="-54" y="0"/>
                                    </p:animMotion>
                                  </p:childTnLst>
                                </p:cTn>
                              </p:par>
                            </p:childTnLst>
                          </p:cTn>
                        </p:par>
                        <p:par>
                          <p:cTn id="15" fill="hold">
                            <p:stCondLst>
                              <p:cond delay="1000"/>
                            </p:stCondLst>
                            <p:childTnLst>
                              <p:par>
                                <p:cTn id="16" presetID="6" presetClass="entr" presetSubtype="32" fill="hold" grpId="0" nodeType="afterEffect">
                                  <p:stCondLst>
                                    <p:cond delay="0"/>
                                  </p:stCondLst>
                                  <p:iterate type="lt">
                                    <p:tmPct val="0"/>
                                  </p:iterate>
                                  <p:childTnLst>
                                    <p:set>
                                      <p:cBhvr>
                                        <p:cTn id="17" dur="1" fill="hold">
                                          <p:stCondLst>
                                            <p:cond delay="0"/>
                                          </p:stCondLst>
                                        </p:cTn>
                                        <p:tgtEl>
                                          <p:spTgt spid="184346">
                                            <p:txEl>
                                              <p:pRg st="0" end="0"/>
                                            </p:txEl>
                                          </p:spTgt>
                                        </p:tgtEl>
                                        <p:attrNameLst>
                                          <p:attrName>style.visibility</p:attrName>
                                        </p:attrNameLst>
                                      </p:cBhvr>
                                      <p:to>
                                        <p:strVal val="visible"/>
                                      </p:to>
                                    </p:set>
                                    <p:animEffect transition="in" filter="circle(out)">
                                      <p:cBhvr>
                                        <p:cTn id="18" dur="500"/>
                                        <p:tgtEl>
                                          <p:spTgt spid="184346">
                                            <p:txEl>
                                              <p:pRg st="0" end="0"/>
                                            </p:txEl>
                                          </p:spTgt>
                                        </p:tgtEl>
                                      </p:cBhvr>
                                    </p:animEffect>
                                  </p:childTnLst>
                                </p:cTn>
                              </p:par>
                              <p:par>
                                <p:cTn id="19" presetID="6" presetClass="entr" presetSubtype="32" fill="hold" grpId="0" nodeType="withEffect">
                                  <p:stCondLst>
                                    <p:cond delay="0"/>
                                  </p:stCondLst>
                                  <p:iterate type="lt">
                                    <p:tmPct val="0"/>
                                  </p:iterate>
                                  <p:childTnLst>
                                    <p:set>
                                      <p:cBhvr>
                                        <p:cTn id="20" dur="1" fill="hold">
                                          <p:stCondLst>
                                            <p:cond delay="0"/>
                                          </p:stCondLst>
                                        </p:cTn>
                                        <p:tgtEl>
                                          <p:spTgt spid="184345">
                                            <p:txEl>
                                              <p:pRg st="0" end="0"/>
                                            </p:txEl>
                                          </p:spTgt>
                                        </p:tgtEl>
                                        <p:attrNameLst>
                                          <p:attrName>style.visibility</p:attrName>
                                        </p:attrNameLst>
                                      </p:cBhvr>
                                      <p:to>
                                        <p:strVal val="visible"/>
                                      </p:to>
                                    </p:set>
                                    <p:animEffect transition="in" filter="circle(out)">
                                      <p:cBhvr>
                                        <p:cTn id="21" dur="500"/>
                                        <p:tgtEl>
                                          <p:spTgt spid="18434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xit" presetSubtype="16" fill="hold" grpId="1" nodeType="clickEffect">
                                  <p:stCondLst>
                                    <p:cond delay="0"/>
                                  </p:stCondLst>
                                  <p:iterate type="lt">
                                    <p:tmPct val="0"/>
                                  </p:iterate>
                                  <p:childTnLst>
                                    <p:animEffect transition="out" filter="circle(in)">
                                      <p:cBhvr>
                                        <p:cTn id="25" dur="500"/>
                                        <p:tgtEl>
                                          <p:spTgt spid="184345">
                                            <p:txEl>
                                              <p:pRg st="0" end="0"/>
                                            </p:txEl>
                                          </p:spTgt>
                                        </p:tgtEl>
                                      </p:cBhvr>
                                    </p:animEffect>
                                    <p:set>
                                      <p:cBhvr>
                                        <p:cTn id="26" dur="1" fill="hold">
                                          <p:stCondLst>
                                            <p:cond delay="499"/>
                                          </p:stCondLst>
                                        </p:cTn>
                                        <p:tgtEl>
                                          <p:spTgt spid="184345">
                                            <p:txEl>
                                              <p:pRg st="0" end="0"/>
                                            </p:txEl>
                                          </p:spTgt>
                                        </p:tgtEl>
                                        <p:attrNameLst>
                                          <p:attrName>style.visibility</p:attrName>
                                        </p:attrNameLst>
                                      </p:cBhvr>
                                      <p:to>
                                        <p:strVal val="hidden"/>
                                      </p:to>
                                    </p:set>
                                  </p:childTnLst>
                                </p:cTn>
                              </p:par>
                              <p:par>
                                <p:cTn id="27" presetID="6" presetClass="exit" presetSubtype="16" fill="hold" grpId="1" nodeType="withEffect">
                                  <p:stCondLst>
                                    <p:cond delay="0"/>
                                  </p:stCondLst>
                                  <p:iterate type="lt">
                                    <p:tmPct val="0"/>
                                  </p:iterate>
                                  <p:childTnLst>
                                    <p:animEffect transition="out" filter="circle(in)">
                                      <p:cBhvr>
                                        <p:cTn id="28" dur="500"/>
                                        <p:tgtEl>
                                          <p:spTgt spid="184346">
                                            <p:txEl>
                                              <p:pRg st="0" end="0"/>
                                            </p:txEl>
                                          </p:spTgt>
                                        </p:tgtEl>
                                      </p:cBhvr>
                                    </p:animEffect>
                                    <p:set>
                                      <p:cBhvr>
                                        <p:cTn id="29" dur="1" fill="hold">
                                          <p:stCondLst>
                                            <p:cond delay="499"/>
                                          </p:stCondLst>
                                        </p:cTn>
                                        <p:tgtEl>
                                          <p:spTgt spid="184346">
                                            <p:txEl>
                                              <p:pRg st="0" end="0"/>
                                            </p:txEl>
                                          </p:spTgt>
                                        </p:tgtEl>
                                        <p:attrNameLst>
                                          <p:attrName>style.visibility</p:attrName>
                                        </p:attrNameLst>
                                      </p:cBhvr>
                                      <p:to>
                                        <p:strVal val="hidden"/>
                                      </p:to>
                                    </p:se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left)">
                                      <p:cBhvr>
                                        <p:cTn id="38" dur="500"/>
                                        <p:tgtEl>
                                          <p:spTgt spid="3"/>
                                        </p:tgtEl>
                                      </p:cBhvr>
                                    </p:animEffect>
                                  </p:childTnLst>
                                </p:cTn>
                              </p:par>
                              <p:par>
                                <p:cTn id="39" presetID="22" presetClass="exit" presetSubtype="8" fill="hold" nodeType="withEffect">
                                  <p:stCondLst>
                                    <p:cond delay="0"/>
                                  </p:stCondLst>
                                  <p:childTnLst>
                                    <p:animEffect transition="out" filter="wipe(left)">
                                      <p:cBhvr>
                                        <p:cTn id="40" dur="500"/>
                                        <p:tgtEl>
                                          <p:spTgt spid="2"/>
                                        </p:tgtEl>
                                      </p:cBhvr>
                                    </p:animEffect>
                                    <p:set>
                                      <p:cBhvr>
                                        <p:cTn id="41" dur="1" fill="hold">
                                          <p:stCondLst>
                                            <p:cond delay="499"/>
                                          </p:stCondLst>
                                        </p:cTn>
                                        <p:tgtEl>
                                          <p:spTgt spid="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6" presetClass="exit" presetSubtype="37" fill="hold" nodeType="clickEffect">
                                  <p:stCondLst>
                                    <p:cond delay="0"/>
                                  </p:stCondLst>
                                  <p:childTnLst>
                                    <p:animEffect transition="out" filter="barn(outVertical)">
                                      <p:cBhvr>
                                        <p:cTn id="45" dur="500"/>
                                        <p:tgtEl>
                                          <p:spTgt spid="3"/>
                                        </p:tgtEl>
                                      </p:cBhvr>
                                    </p:animEffect>
                                    <p:set>
                                      <p:cBhvr>
                                        <p:cTn id="46" dur="1" fill="hold">
                                          <p:stCondLst>
                                            <p:cond delay="499"/>
                                          </p:stCondLst>
                                        </p:cTn>
                                        <p:tgtEl>
                                          <p:spTgt spid="3"/>
                                        </p:tgtEl>
                                        <p:attrNameLst>
                                          <p:attrName>style.visibility</p:attrName>
                                        </p:attrNameLst>
                                      </p:cBhvr>
                                      <p:to>
                                        <p:strVal val="hidden"/>
                                      </p:to>
                                    </p:set>
                                  </p:childTnLst>
                                </p:cTn>
                              </p:par>
                              <p:par>
                                <p:cTn id="47" presetID="16" presetClass="entr" presetSubtype="37" fill="hold"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barn(outVertical)">
                                      <p:cBhvr>
                                        <p:cTn id="49" dur="500"/>
                                        <p:tgtEl>
                                          <p:spTgt spid="4"/>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184347"/>
                                        </p:tgtEl>
                                        <p:attrNameLst>
                                          <p:attrName>style.visibility</p:attrName>
                                        </p:attrNameLst>
                                      </p:cBhvr>
                                      <p:to>
                                        <p:strVal val="visible"/>
                                      </p:to>
                                    </p:set>
                                    <p:animEffect transition="in" filter="fade">
                                      <p:cBhvr>
                                        <p:cTn id="53" dur="500"/>
                                        <p:tgtEl>
                                          <p:spTgt spid="184347"/>
                                        </p:tgtEl>
                                      </p:cBhvr>
                                    </p:animEffect>
                                  </p:childTnLst>
                                </p:cTn>
                              </p:par>
                              <p:par>
                                <p:cTn id="54" presetID="63" presetClass="path" presetSubtype="0" accel="50000" decel="50000" fill="hold" nodeType="withEffect">
                                  <p:stCondLst>
                                    <p:cond delay="0"/>
                                  </p:stCondLst>
                                  <p:childTnLst>
                                    <p:animMotion origin="layout" path="M -0.25 -1.90751E-6 L -4.72222E-6 -1.90751E-6 " pathEditMode="relative" rAng="0" ptsTypes="AA">
                                      <p:cBhvr>
                                        <p:cTn id="55" dur="2000" fill="hold"/>
                                        <p:tgtEl>
                                          <p:spTgt spid="184347"/>
                                        </p:tgtEl>
                                        <p:attrNameLst>
                                          <p:attrName>ppt_x</p:attrName>
                                          <p:attrName>ppt_y</p:attrName>
                                        </p:attrNameLst>
                                      </p:cBhvr>
                                      <p:rCtr x="125" y="0"/>
                                    </p:animMotion>
                                  </p:childTnLst>
                                </p:cTn>
                              </p:par>
                              <p:par>
                                <p:cTn id="56" presetID="10" presetClass="entr" presetSubtype="0" fill="hold" nodeType="withEffect">
                                  <p:stCondLst>
                                    <p:cond delay="200"/>
                                  </p:stCondLst>
                                  <p:childTnLst>
                                    <p:set>
                                      <p:cBhvr>
                                        <p:cTn id="57" dur="1" fill="hold">
                                          <p:stCondLst>
                                            <p:cond delay="0"/>
                                          </p:stCondLst>
                                        </p:cTn>
                                        <p:tgtEl>
                                          <p:spTgt spid="184348"/>
                                        </p:tgtEl>
                                        <p:attrNameLst>
                                          <p:attrName>style.visibility</p:attrName>
                                        </p:attrNameLst>
                                      </p:cBhvr>
                                      <p:to>
                                        <p:strVal val="visible"/>
                                      </p:to>
                                    </p:set>
                                    <p:animEffect transition="in" filter="fade">
                                      <p:cBhvr>
                                        <p:cTn id="58" dur="500"/>
                                        <p:tgtEl>
                                          <p:spTgt spid="184348"/>
                                        </p:tgtEl>
                                      </p:cBhvr>
                                    </p:animEffect>
                                  </p:childTnLst>
                                </p:cTn>
                              </p:par>
                              <p:par>
                                <p:cTn id="59" presetID="35" presetClass="path" presetSubtype="0" accel="50000" decel="50000" fill="hold" nodeType="withEffect">
                                  <p:stCondLst>
                                    <p:cond delay="300"/>
                                  </p:stCondLst>
                                  <p:childTnLst>
                                    <p:animMotion origin="layout" path="M 0.25 -1.90751E-6 L 0 -1.90751E-6 " pathEditMode="relative" rAng="0" ptsTypes="AA">
                                      <p:cBhvr>
                                        <p:cTn id="60" dur="2000" fill="hold"/>
                                        <p:tgtEl>
                                          <p:spTgt spid="184348"/>
                                        </p:tgtEl>
                                        <p:attrNameLst>
                                          <p:attrName>ppt_x</p:attrName>
                                          <p:attrName>ppt_y</p:attrName>
                                        </p:attrNameLst>
                                      </p:cBhvr>
                                      <p:rCtr x="-125" y="0"/>
                                    </p:animMotion>
                                  </p:childTnLst>
                                </p:cTn>
                              </p:par>
                            </p:childTnLst>
                          </p:cTn>
                        </p:par>
                        <p:par>
                          <p:cTn id="61" fill="hold">
                            <p:stCondLst>
                              <p:cond delay="2800"/>
                            </p:stCondLst>
                            <p:childTnLst>
                              <p:par>
                                <p:cTn id="62" presetID="22" presetClass="entr" presetSubtype="8" fill="hold" grpId="0" nodeType="afterEffect">
                                  <p:stCondLst>
                                    <p:cond delay="0"/>
                                  </p:stCondLst>
                                  <p:childTnLst>
                                    <p:set>
                                      <p:cBhvr>
                                        <p:cTn id="63" dur="1" fill="hold">
                                          <p:stCondLst>
                                            <p:cond delay="0"/>
                                          </p:stCondLst>
                                        </p:cTn>
                                        <p:tgtEl>
                                          <p:spTgt spid="184344">
                                            <p:txEl>
                                              <p:pRg st="0" end="0"/>
                                            </p:txEl>
                                          </p:spTgt>
                                        </p:tgtEl>
                                        <p:attrNameLst>
                                          <p:attrName>style.visibility</p:attrName>
                                        </p:attrNameLst>
                                      </p:cBhvr>
                                      <p:to>
                                        <p:strVal val="visible"/>
                                      </p:to>
                                    </p:set>
                                    <p:animEffect transition="in" filter="wipe(left)">
                                      <p:cBhvr>
                                        <p:cTn id="64" dur="500"/>
                                        <p:tgtEl>
                                          <p:spTgt spid="184344">
                                            <p:txEl>
                                              <p:pRg st="0" end="0"/>
                                            </p:txEl>
                                          </p:spTgt>
                                        </p:tgtEl>
                                      </p:cBhvr>
                                    </p:animEffect>
                                  </p:childTnLst>
                                </p:cTn>
                              </p:par>
                            </p:childTnLst>
                          </p:cTn>
                        </p:par>
                        <p:par>
                          <p:cTn id="65" fill="hold">
                            <p:stCondLst>
                              <p:cond delay="3300"/>
                            </p:stCondLst>
                            <p:childTnLst>
                              <p:par>
                                <p:cTn id="66" presetID="22" presetClass="entr" presetSubtype="8" fill="hold" grpId="0" nodeType="afterEffect">
                                  <p:stCondLst>
                                    <p:cond delay="0"/>
                                  </p:stCondLst>
                                  <p:childTnLst>
                                    <p:set>
                                      <p:cBhvr>
                                        <p:cTn id="67" dur="1" fill="hold">
                                          <p:stCondLst>
                                            <p:cond delay="0"/>
                                          </p:stCondLst>
                                        </p:cTn>
                                        <p:tgtEl>
                                          <p:spTgt spid="184344">
                                            <p:txEl>
                                              <p:pRg st="2" end="2"/>
                                            </p:txEl>
                                          </p:spTgt>
                                        </p:tgtEl>
                                        <p:attrNameLst>
                                          <p:attrName>style.visibility</p:attrName>
                                        </p:attrNameLst>
                                      </p:cBhvr>
                                      <p:to>
                                        <p:strVal val="visible"/>
                                      </p:to>
                                    </p:set>
                                    <p:animEffect transition="in" filter="wipe(left)">
                                      <p:cBhvr>
                                        <p:cTn id="68" dur="500"/>
                                        <p:tgtEl>
                                          <p:spTgt spid="18434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4" grpId="0" build="p" advAuto="0"/>
      <p:bldP spid="184345" grpId="0" build="p" advAuto="0"/>
      <p:bldP spid="184345" grpId="1" build="allAtOnce"/>
      <p:bldP spid="184346" grpId="0" build="p" advAuto="0"/>
      <p:bldP spid="184346" grpId="1"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460375">
              <a:spcBef>
                <a:spcPct val="20000"/>
              </a:spcBef>
            </a:pPr>
            <a:r>
              <a:rPr lang="en-US" dirty="0" smtClean="0"/>
              <a:t>Microsoft Visual Studio 2010 Express for Windows Phone </a:t>
            </a:r>
            <a:br>
              <a:rPr lang="en-US" dirty="0" smtClean="0"/>
            </a:br>
            <a:r>
              <a:rPr lang="en-US" sz="2800" spc="0" dirty="0" smtClean="0">
                <a:ln>
                  <a:noFill/>
                </a:ln>
                <a:solidFill>
                  <a:srgbClr val="D6E032">
                    <a:alpha val="99000"/>
                  </a:srgbClr>
                </a:solidFill>
                <a:cs typeface="+mn-cs"/>
              </a:rPr>
              <a:t>Look and Feel </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553" y="1335023"/>
            <a:ext cx="8822858" cy="524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550" y="1335014"/>
            <a:ext cx="8822858" cy="524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497550" y="1335014"/>
            <a:ext cx="11503556" cy="5249524"/>
            <a:chOff x="511198" y="1348662"/>
            <a:chExt cx="11503556" cy="5249524"/>
          </a:xfrm>
        </p:grpSpPr>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3325" y="1412435"/>
              <a:ext cx="2571429" cy="5071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198" y="1348662"/>
              <a:ext cx="8822858" cy="524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2657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Win08_Mark_133_ppt.jpg"/>
          <p:cNvPicPr>
            <a:picLocks noChangeAspect="1"/>
          </p:cNvPicPr>
          <p:nvPr/>
        </p:nvPicPr>
        <p:blipFill>
          <a:blip r:embed="rId3"/>
          <a:stretch>
            <a:fillRect/>
          </a:stretch>
        </p:blipFill>
        <p:spPr>
          <a:xfrm>
            <a:off x="3989728" y="1617664"/>
            <a:ext cx="4193351" cy="3339462"/>
          </a:xfrm>
          <a:prstGeom prst="rect">
            <a:avLst/>
          </a:prstGeom>
          <a:ln w="6350">
            <a:solidFill>
              <a:schemeClr val="tx1"/>
            </a:solidFill>
          </a:ln>
        </p:spPr>
      </p:pic>
      <p:pic>
        <p:nvPicPr>
          <p:cNvPr id="17" name="Picture 16" descr="Win08_Mark_133_ppt.jpg"/>
          <p:cNvPicPr>
            <a:picLocks noChangeAspect="1"/>
          </p:cNvPicPr>
          <p:nvPr/>
        </p:nvPicPr>
        <p:blipFill>
          <a:blip r:embed="rId4"/>
          <a:stretch>
            <a:fillRect/>
          </a:stretch>
        </p:blipFill>
        <p:spPr>
          <a:xfrm>
            <a:off x="7965791" y="1632177"/>
            <a:ext cx="4222677" cy="3327557"/>
          </a:xfrm>
          <a:prstGeom prst="rect">
            <a:avLst/>
          </a:prstGeom>
          <a:ln w="12700">
            <a:solidFill>
              <a:schemeClr val="tx1"/>
            </a:solidFill>
          </a:ln>
        </p:spPr>
      </p:pic>
      <p:pic>
        <p:nvPicPr>
          <p:cNvPr id="18" name="Picture 17" descr="Win08_Mark_133_ppt.jpg"/>
          <p:cNvPicPr>
            <a:picLocks noChangeAspect="1"/>
          </p:cNvPicPr>
          <p:nvPr/>
        </p:nvPicPr>
        <p:blipFill>
          <a:blip r:embed="rId5"/>
          <a:stretch>
            <a:fillRect/>
          </a:stretch>
        </p:blipFill>
        <p:spPr>
          <a:xfrm>
            <a:off x="2417" y="1617663"/>
            <a:ext cx="4188166" cy="3342072"/>
          </a:xfrm>
          <a:prstGeom prst="rect">
            <a:avLst/>
          </a:prstGeom>
          <a:ln w="6350">
            <a:solidFill>
              <a:schemeClr val="tx1"/>
            </a:solidFill>
          </a:ln>
        </p:spPr>
      </p:pic>
      <p:sp>
        <p:nvSpPr>
          <p:cNvPr id="19" name="TextBox 18"/>
          <p:cNvSpPr txBox="1"/>
          <p:nvPr/>
        </p:nvSpPr>
        <p:spPr>
          <a:xfrm>
            <a:off x="274320" y="4869037"/>
            <a:ext cx="3745032" cy="1658916"/>
          </a:xfrm>
          <a:prstGeom prst="rect">
            <a:avLst/>
          </a:prstGeom>
        </p:spPr>
        <p:txBody>
          <a:bodyPr wrap="square" lIns="118872" tIns="59436" rIns="118872" bIns="59436" rtlCol="0">
            <a:spAutoFit/>
          </a:bodyPr>
          <a:lstStyle/>
          <a:p>
            <a:r>
              <a:rPr lang="ru-RU" sz="2800" dirty="0" smtClean="0">
                <a:solidFill>
                  <a:schemeClr val="tx1">
                    <a:lumMod val="50000"/>
                    <a:lumOff val="50000"/>
                  </a:schemeClr>
                </a:solidFill>
              </a:rPr>
              <a:t>ДИЗАЙН</a:t>
            </a:r>
            <a:r>
              <a:rPr lang="en-US" sz="2800" dirty="0" smtClean="0">
                <a:solidFill>
                  <a:schemeClr val="tx1">
                    <a:lumMod val="50000"/>
                    <a:lumOff val="50000"/>
                  </a:schemeClr>
                </a:solidFill>
              </a:rPr>
              <a:t>: </a:t>
            </a:r>
            <a:r>
              <a:rPr lang="en-US" sz="2400" dirty="0">
                <a:solidFill>
                  <a:schemeClr val="tx1">
                    <a:lumMod val="50000"/>
                    <a:lumOff val="50000"/>
                  </a:schemeClr>
                </a:solidFill>
              </a:rPr>
              <a:t/>
            </a:r>
            <a:br>
              <a:rPr lang="en-US" sz="2400" dirty="0">
                <a:solidFill>
                  <a:schemeClr val="tx1">
                    <a:lumMod val="50000"/>
                    <a:lumOff val="50000"/>
                  </a:schemeClr>
                </a:solidFill>
              </a:rPr>
            </a:br>
            <a:r>
              <a:rPr lang="ru-RU" sz="2400" dirty="0" smtClean="0">
                <a:solidFill>
                  <a:schemeClr val="tx1">
                    <a:lumMod val="50000"/>
                    <a:lumOff val="50000"/>
                  </a:schemeClr>
                </a:solidFill>
              </a:rPr>
              <a:t>ОРИЕНТИРОВАН НА</a:t>
            </a:r>
            <a:br>
              <a:rPr lang="ru-RU" sz="2400" dirty="0" smtClean="0">
                <a:solidFill>
                  <a:schemeClr val="tx1">
                    <a:lumMod val="50000"/>
                    <a:lumOff val="50000"/>
                  </a:schemeClr>
                </a:solidFill>
              </a:rPr>
            </a:br>
            <a:r>
              <a:rPr lang="ru-RU" sz="2400" dirty="0" smtClean="0">
                <a:solidFill>
                  <a:schemeClr val="tx1">
                    <a:lumMod val="50000"/>
                    <a:lumOff val="50000"/>
                  </a:schemeClr>
                </a:solidFill>
              </a:rPr>
              <a:t>КОНЕЧНОГО ПОЛЬЗОВАТЕЛЯ</a:t>
            </a:r>
            <a:endParaRPr lang="en-US" sz="2400" dirty="0">
              <a:solidFill>
                <a:schemeClr val="tx1">
                  <a:lumMod val="50000"/>
                  <a:lumOff val="50000"/>
                </a:schemeClr>
              </a:solidFill>
            </a:endParaRPr>
          </a:p>
        </p:txBody>
      </p:sp>
      <p:sp>
        <p:nvSpPr>
          <p:cNvPr id="20" name="TextBox 19"/>
          <p:cNvSpPr txBox="1"/>
          <p:nvPr/>
        </p:nvSpPr>
        <p:spPr>
          <a:xfrm>
            <a:off x="4265459" y="4869037"/>
            <a:ext cx="3875862" cy="1658916"/>
          </a:xfrm>
          <a:prstGeom prst="rect">
            <a:avLst/>
          </a:prstGeom>
        </p:spPr>
        <p:txBody>
          <a:bodyPr wrap="square" lIns="118872" tIns="59436" rIns="118872" bIns="59436" rtlCol="0">
            <a:spAutoFit/>
          </a:bodyPr>
          <a:lstStyle/>
          <a:p>
            <a:r>
              <a:rPr lang="ru-RU" sz="2800" dirty="0" smtClean="0">
                <a:solidFill>
                  <a:schemeClr val="tx1">
                    <a:lumMod val="50000"/>
                    <a:lumOff val="50000"/>
                  </a:schemeClr>
                </a:solidFill>
              </a:rPr>
              <a:t>ПЛАТФОРМА</a:t>
            </a:r>
            <a:r>
              <a:rPr lang="en-US" sz="2800" dirty="0" smtClean="0">
                <a:solidFill>
                  <a:schemeClr val="tx1">
                    <a:lumMod val="50000"/>
                    <a:lumOff val="50000"/>
                  </a:schemeClr>
                </a:solidFill>
              </a:rPr>
              <a:t>: </a:t>
            </a:r>
            <a:r>
              <a:rPr lang="en-US" sz="2400" dirty="0">
                <a:solidFill>
                  <a:schemeClr val="tx1">
                    <a:lumMod val="50000"/>
                    <a:lumOff val="50000"/>
                  </a:schemeClr>
                </a:solidFill>
              </a:rPr>
              <a:t/>
            </a:r>
            <a:br>
              <a:rPr lang="en-US" sz="2400" dirty="0">
                <a:solidFill>
                  <a:schemeClr val="tx1">
                    <a:lumMod val="50000"/>
                    <a:lumOff val="50000"/>
                  </a:schemeClr>
                </a:solidFill>
              </a:rPr>
            </a:br>
            <a:r>
              <a:rPr lang="ru-RU" sz="2400" dirty="0" smtClean="0">
                <a:solidFill>
                  <a:schemeClr val="tx1">
                    <a:lumMod val="50000"/>
                    <a:lumOff val="50000"/>
                  </a:schemeClr>
                </a:solidFill>
              </a:rPr>
              <a:t>НАСЫЩЕННЫЕ И</a:t>
            </a:r>
            <a:br>
              <a:rPr lang="ru-RU" sz="2400" dirty="0" smtClean="0">
                <a:solidFill>
                  <a:schemeClr val="tx1">
                    <a:lumMod val="50000"/>
                    <a:lumOff val="50000"/>
                  </a:schemeClr>
                </a:solidFill>
              </a:rPr>
            </a:br>
            <a:r>
              <a:rPr lang="ru-RU" sz="2400" dirty="0" smtClean="0">
                <a:solidFill>
                  <a:schemeClr val="tx1">
                    <a:lumMod val="50000"/>
                    <a:lumOff val="50000"/>
                  </a:schemeClr>
                </a:solidFill>
              </a:rPr>
              <a:t>ПРОСТЫЕ</a:t>
            </a:r>
            <a:br>
              <a:rPr lang="ru-RU" sz="2400" dirty="0" smtClean="0">
                <a:solidFill>
                  <a:schemeClr val="tx1">
                    <a:lumMod val="50000"/>
                    <a:lumOff val="50000"/>
                  </a:schemeClr>
                </a:solidFill>
              </a:rPr>
            </a:br>
            <a:r>
              <a:rPr lang="ru-RU" sz="2400" dirty="0" smtClean="0">
                <a:solidFill>
                  <a:schemeClr val="tx1">
                    <a:lumMod val="50000"/>
                    <a:lumOff val="50000"/>
                  </a:schemeClr>
                </a:solidFill>
              </a:rPr>
              <a:t>ПРИЛОЖЕНИЯ</a:t>
            </a:r>
            <a:endParaRPr lang="en-US" sz="2400" dirty="0">
              <a:solidFill>
                <a:schemeClr val="tx1">
                  <a:lumMod val="50000"/>
                  <a:lumOff val="50000"/>
                </a:schemeClr>
              </a:solidFill>
            </a:endParaRPr>
          </a:p>
        </p:txBody>
      </p:sp>
      <p:sp>
        <p:nvSpPr>
          <p:cNvPr id="21" name="TextBox 20"/>
          <p:cNvSpPr txBox="1"/>
          <p:nvPr/>
        </p:nvSpPr>
        <p:spPr>
          <a:xfrm>
            <a:off x="8275321" y="4869037"/>
            <a:ext cx="3434310" cy="920252"/>
          </a:xfrm>
          <a:prstGeom prst="rect">
            <a:avLst/>
          </a:prstGeom>
        </p:spPr>
        <p:txBody>
          <a:bodyPr wrap="square" lIns="118872" tIns="59436" rIns="118872" bIns="59436" rtlCol="0">
            <a:spAutoFit/>
          </a:bodyPr>
          <a:lstStyle/>
          <a:p>
            <a:r>
              <a:rPr lang="ru-RU" sz="2800" dirty="0" smtClean="0">
                <a:solidFill>
                  <a:schemeClr val="tx1">
                    <a:lumMod val="50000"/>
                    <a:lumOff val="50000"/>
                  </a:schemeClr>
                </a:solidFill>
              </a:rPr>
              <a:t>ОБОРУДОВАНИЕ</a:t>
            </a:r>
            <a:r>
              <a:rPr lang="en-US" sz="2800" dirty="0" smtClean="0">
                <a:solidFill>
                  <a:schemeClr val="tx1">
                    <a:lumMod val="50000"/>
                    <a:lumOff val="50000"/>
                  </a:schemeClr>
                </a:solidFill>
              </a:rPr>
              <a:t>:</a:t>
            </a:r>
            <a:endParaRPr lang="en-US" sz="2800" dirty="0">
              <a:solidFill>
                <a:schemeClr val="tx1">
                  <a:lumMod val="50000"/>
                  <a:lumOff val="50000"/>
                </a:schemeClr>
              </a:solidFill>
            </a:endParaRPr>
          </a:p>
          <a:p>
            <a:r>
              <a:rPr lang="ru-RU" sz="2400" dirty="0" smtClean="0">
                <a:solidFill>
                  <a:schemeClr val="tx1">
                    <a:lumMod val="50000"/>
                    <a:lumOff val="50000"/>
                  </a:schemeClr>
                </a:solidFill>
              </a:rPr>
              <a:t>ЕДИНЫЕ СТАНДАРТЫ</a:t>
            </a:r>
            <a:endParaRPr lang="en-US" sz="2400" dirty="0">
              <a:solidFill>
                <a:schemeClr val="tx1">
                  <a:lumMod val="50000"/>
                  <a:lumOff val="50000"/>
                </a:schemeClr>
              </a:solidFill>
            </a:endParaRPr>
          </a:p>
        </p:txBody>
      </p:sp>
      <p:sp>
        <p:nvSpPr>
          <p:cNvPr id="26" name="Rectangle 25"/>
          <p:cNvSpPr/>
          <p:nvPr/>
        </p:nvSpPr>
        <p:spPr bwMode="auto">
          <a:xfrm>
            <a:off x="3983513" y="1596718"/>
            <a:ext cx="349394" cy="6197890"/>
          </a:xfrm>
          <a:prstGeom prst="rect">
            <a:avLst/>
          </a:prstGeom>
          <a:gradFill flip="none" rotWithShape="1">
            <a:gsLst>
              <a:gs pos="10000">
                <a:schemeClr val="accent1"/>
              </a:gs>
              <a:gs pos="100000">
                <a:schemeClr val="bg1">
                  <a:alpha val="0"/>
                </a:schemeClr>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8867" tIns="59433" rIns="118867" bIns="59433" numCol="1" rtlCol="0" anchor="ctr" anchorCtr="0" compatLnSpc="1">
            <a:prstTxWarp prst="textNoShape">
              <a:avLst/>
            </a:prstTxWarp>
          </a:bodyPr>
          <a:lstStyle/>
          <a:p>
            <a:pPr algn="ctr" defTabSz="1188329" fontAlgn="base">
              <a:spcBef>
                <a:spcPct val="0"/>
              </a:spcBef>
              <a:spcAft>
                <a:spcPct val="0"/>
              </a:spcAft>
            </a:pPr>
            <a:endParaRPr lang="en-US" sz="3000" dirty="0">
              <a:solidFill>
                <a:srgbClr val="FFFFFF"/>
              </a:solidFill>
              <a:effectLst>
                <a:outerShdw blurRad="38100" dist="38100" dir="2700000" algn="tl">
                  <a:srgbClr val="000000">
                    <a:alpha val="43137"/>
                  </a:srgbClr>
                </a:outerShdw>
              </a:effectLst>
              <a:latin typeface="Zegoe UI SemiLight" pitchFamily="34" charset="0"/>
            </a:endParaRPr>
          </a:p>
        </p:txBody>
      </p:sp>
      <p:sp>
        <p:nvSpPr>
          <p:cNvPr id="28" name="Rectangle 27"/>
          <p:cNvSpPr/>
          <p:nvPr/>
        </p:nvSpPr>
        <p:spPr bwMode="auto">
          <a:xfrm>
            <a:off x="7955280" y="1596718"/>
            <a:ext cx="339342" cy="6197890"/>
          </a:xfrm>
          <a:prstGeom prst="rect">
            <a:avLst/>
          </a:prstGeom>
          <a:gradFill flip="none" rotWithShape="1">
            <a:gsLst>
              <a:gs pos="10000">
                <a:schemeClr val="accent3"/>
              </a:gs>
              <a:gs pos="100000">
                <a:schemeClr val="bg1">
                  <a:alpha val="0"/>
                </a:schemeClr>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8867" tIns="59433" rIns="118867" bIns="59433" numCol="1" rtlCol="0" anchor="ctr" anchorCtr="0" compatLnSpc="1">
            <a:prstTxWarp prst="textNoShape">
              <a:avLst/>
            </a:prstTxWarp>
          </a:bodyPr>
          <a:lstStyle/>
          <a:p>
            <a:pPr algn="ctr" defTabSz="1188329" fontAlgn="base">
              <a:spcBef>
                <a:spcPct val="0"/>
              </a:spcBef>
              <a:spcAft>
                <a:spcPct val="0"/>
              </a:spcAft>
            </a:pPr>
            <a:endParaRPr lang="en-US" sz="3600" dirty="0">
              <a:solidFill>
                <a:srgbClr val="FFFFFF"/>
              </a:solidFill>
              <a:latin typeface="Zegoe UI SemiLight" pitchFamily="34" charset="0"/>
            </a:endParaRPr>
          </a:p>
        </p:txBody>
      </p:sp>
      <p:sp>
        <p:nvSpPr>
          <p:cNvPr id="30" name="Rectangle 29"/>
          <p:cNvSpPr/>
          <p:nvPr/>
        </p:nvSpPr>
        <p:spPr bwMode="auto">
          <a:xfrm>
            <a:off x="-2" y="1607503"/>
            <a:ext cx="322568" cy="6187395"/>
          </a:xfrm>
          <a:prstGeom prst="rect">
            <a:avLst/>
          </a:prstGeom>
          <a:gradFill flip="none" rotWithShape="1">
            <a:gsLst>
              <a:gs pos="10000">
                <a:schemeClr val="tx1"/>
              </a:gs>
              <a:gs pos="100000">
                <a:schemeClr val="bg1">
                  <a:alpha val="0"/>
                </a:schemeClr>
              </a:gs>
            </a:gsLst>
            <a:lin ang="5400000" scaled="1"/>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18867" tIns="59433" rIns="118867" bIns="59433" numCol="1" rtlCol="0" anchor="ctr" anchorCtr="0" compatLnSpc="1">
            <a:prstTxWarp prst="textNoShape">
              <a:avLst/>
            </a:prstTxWarp>
          </a:bodyPr>
          <a:lstStyle/>
          <a:p>
            <a:pPr algn="ctr" defTabSz="1188279" fontAlgn="base">
              <a:spcBef>
                <a:spcPct val="0"/>
              </a:spcBef>
              <a:spcAft>
                <a:spcPct val="0"/>
              </a:spcAft>
            </a:pPr>
            <a:endParaRPr lang="en-US" sz="3000" dirty="0">
              <a:solidFill>
                <a:srgbClr val="FFFFFF"/>
              </a:solidFill>
              <a:effectLst>
                <a:outerShdw blurRad="38100" dist="38100" dir="2700000" algn="tl">
                  <a:srgbClr val="000000">
                    <a:alpha val="43137"/>
                  </a:srgbClr>
                </a:outerShdw>
              </a:effectLst>
              <a:latin typeface="Zegoe UI SemiLight" pitchFamily="34" charset="0"/>
            </a:endParaRPr>
          </a:p>
        </p:txBody>
      </p:sp>
      <p:sp>
        <p:nvSpPr>
          <p:cNvPr id="3" name="Title 2"/>
          <p:cNvSpPr>
            <a:spLocks noGrp="1"/>
          </p:cNvSpPr>
          <p:nvPr>
            <p:ph type="title" idx="4294967295"/>
          </p:nvPr>
        </p:nvSpPr>
        <p:spPr>
          <a:xfrm>
            <a:off x="1893300" y="228600"/>
            <a:ext cx="11172825" cy="941388"/>
          </a:xfrm>
        </p:spPr>
        <p:txBody>
          <a:bodyPr/>
          <a:lstStyle/>
          <a:p>
            <a:pPr indent="-460375">
              <a:spcBef>
                <a:spcPct val="20000"/>
              </a:spcBef>
            </a:pPr>
            <a:r>
              <a:rPr lang="ru-RU" dirty="0" smtClean="0"/>
              <a:t>Меняем правила игры</a:t>
            </a:r>
            <a:r>
              <a:rPr lang="en-US" dirty="0"/>
              <a:t/>
            </a:r>
            <a:br>
              <a:rPr lang="en-US" dirty="0"/>
            </a:br>
            <a:r>
              <a:rPr lang="ru-RU" sz="2800" spc="0" dirty="0" smtClean="0">
                <a:ln>
                  <a:noFill/>
                </a:ln>
                <a:solidFill>
                  <a:srgbClr val="D6E032">
                    <a:alpha val="99000"/>
                  </a:srgbClr>
                </a:solidFill>
                <a:cs typeface="+mn-cs"/>
              </a:rPr>
              <a:t>Новый подход с </a:t>
            </a:r>
            <a:r>
              <a:rPr lang="en-US" sz="2800" spc="0" dirty="0" smtClean="0">
                <a:ln>
                  <a:noFill/>
                </a:ln>
                <a:solidFill>
                  <a:srgbClr val="D6E032">
                    <a:alpha val="99000"/>
                  </a:srgbClr>
                </a:solidFill>
                <a:cs typeface="+mn-cs"/>
              </a:rPr>
              <a:t>WP7</a:t>
            </a:r>
            <a:endParaRPr lang="en-US" sz="2800" spc="0" dirty="0">
              <a:ln>
                <a:noFill/>
              </a:ln>
              <a:solidFill>
                <a:srgbClr val="D6E032">
                  <a:alpha val="99000"/>
                </a:srgbClr>
              </a:solidFill>
              <a:cs typeface="+mn-cs"/>
            </a:endParaRPr>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000" y="127000"/>
            <a:ext cx="1277258" cy="1277258"/>
          </a:xfrm>
          <a:prstGeom prst="rect">
            <a:avLst/>
          </a:prstGeom>
        </p:spPr>
      </p:pic>
    </p:spTree>
    <p:extLst>
      <p:ext uri="{BB962C8B-B14F-4D97-AF65-F5344CB8AC3E}">
        <p14:creationId xmlns:p14="http://schemas.microsoft.com/office/powerpoint/2010/main" val="775200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anim calcmode="lin" valueType="num">
                                      <p:cBhvr>
                                        <p:cTn id="24" dur="1000" fill="hold"/>
                                        <p:tgtEl>
                                          <p:spTgt spid="20"/>
                                        </p:tgtEl>
                                        <p:attrNameLst>
                                          <p:attrName>ppt_x</p:attrName>
                                        </p:attrNameLst>
                                      </p:cBhvr>
                                      <p:tavLst>
                                        <p:tav tm="0">
                                          <p:val>
                                            <p:strVal val="#ppt_x"/>
                                          </p:val>
                                        </p:tav>
                                        <p:tav tm="100000">
                                          <p:val>
                                            <p:strVal val="#ppt_x"/>
                                          </p:val>
                                        </p:tav>
                                      </p:tavLst>
                                    </p:anim>
                                    <p:anim calcmode="lin" valueType="num">
                                      <p:cBhvr>
                                        <p:cTn id="25" dur="1000" fill="hold"/>
                                        <p:tgtEl>
                                          <p:spTgt spid="20"/>
                                        </p:tgtEl>
                                        <p:attrNameLst>
                                          <p:attrName>ppt_y</p:attrName>
                                        </p:attrNameLst>
                                      </p:cBhvr>
                                      <p:tavLst>
                                        <p:tav tm="0">
                                          <p:val>
                                            <p:strVal val="#ppt_y+.1"/>
                                          </p:val>
                                        </p:tav>
                                        <p:tav tm="100000">
                                          <p:val>
                                            <p:strVal val="#ppt_y"/>
                                          </p:val>
                                        </p:tav>
                                      </p:tavLst>
                                    </p:anim>
                                  </p:childTnLst>
                                </p:cTn>
                              </p:par>
                              <p:par>
                                <p:cTn id="26" presetID="22" presetClass="entr" presetSubtype="8"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up)">
                                      <p:cBhvr>
                                        <p:cTn id="33" dur="500"/>
                                        <p:tgtEl>
                                          <p:spTgt spid="28"/>
                                        </p:tgtEl>
                                      </p:cBhvr>
                                    </p:animEffect>
                                  </p:childTnLst>
                                </p:cTn>
                              </p:par>
                              <p:par>
                                <p:cTn id="34" presetID="42"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22" presetClass="entr" presetSubtype="8"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6" grpId="0" animBg="1"/>
      <p:bldP spid="28" grpId="0" animBg="1"/>
      <p:bldP spid="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28600"/>
            <a:ext cx="11173090" cy="941796"/>
          </a:xfrm>
        </p:spPr>
        <p:txBody>
          <a:bodyPr/>
          <a:lstStyle/>
          <a:p>
            <a:pPr lvl="0" indent="-460375">
              <a:spcBef>
                <a:spcPct val="20000"/>
              </a:spcBef>
            </a:pPr>
            <a:r>
              <a:rPr lang="en-US" dirty="0" smtClean="0"/>
              <a:t>Microsoft Expression Blend for Windows Phone </a:t>
            </a:r>
            <a:br>
              <a:rPr lang="en-US" dirty="0" smtClean="0"/>
            </a:br>
            <a:r>
              <a:rPr lang="en-US" sz="2800" spc="0" dirty="0" smtClean="0">
                <a:ln>
                  <a:noFill/>
                </a:ln>
                <a:solidFill>
                  <a:srgbClr val="D6E032">
                    <a:alpha val="99000"/>
                  </a:srgbClr>
                </a:solidFill>
                <a:cs typeface="+mn-cs"/>
              </a:rPr>
              <a:t>Look and Feel </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664" y="1289947"/>
            <a:ext cx="8815238" cy="523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664" y="1289947"/>
            <a:ext cx="8815238" cy="523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664" y="1289947"/>
            <a:ext cx="8815238" cy="523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6199" y="1265442"/>
            <a:ext cx="2614096" cy="52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7709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28600"/>
            <a:ext cx="11173090" cy="941796"/>
          </a:xfrm>
        </p:spPr>
        <p:txBody>
          <a:bodyPr/>
          <a:lstStyle/>
          <a:p>
            <a:pPr lvl="0" indent="-460375">
              <a:spcBef>
                <a:spcPct val="20000"/>
              </a:spcBef>
            </a:pPr>
            <a:r>
              <a:rPr lang="en-US" dirty="0" smtClean="0"/>
              <a:t>Marketplace </a:t>
            </a:r>
            <a:r>
              <a:rPr lang="en-US" dirty="0" smtClean="0"/>
              <a:t/>
            </a:r>
            <a:br>
              <a:rPr lang="en-US" dirty="0" smtClean="0"/>
            </a:br>
            <a:r>
              <a:rPr lang="ru-RU" sz="2800" spc="0" dirty="0" smtClean="0">
                <a:ln>
                  <a:noFill/>
                </a:ln>
                <a:solidFill>
                  <a:srgbClr val="D6E032">
                    <a:alpha val="99000"/>
                  </a:srgbClr>
                </a:solidFill>
                <a:cs typeface="+mn-cs"/>
              </a:rPr>
              <a:t>Цифры и статистика</a:t>
            </a:r>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146" y="1368188"/>
            <a:ext cx="5524500"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9954" y="1368188"/>
            <a:ext cx="5524500"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56146" y="5103674"/>
            <a:ext cx="11308308" cy="646331"/>
          </a:xfrm>
          <a:prstGeom prst="rect">
            <a:avLst/>
          </a:prstGeom>
        </p:spPr>
        <p:txBody>
          <a:bodyPr wrap="square">
            <a:spAutoFit/>
          </a:bodyPr>
          <a:lstStyle/>
          <a:p>
            <a:r>
              <a:rPr lang="ru-RU" dirty="0" smtClean="0"/>
              <a:t>Количество разработчиков: 4700</a:t>
            </a:r>
          </a:p>
          <a:p>
            <a:r>
              <a:rPr lang="ru-RU" dirty="0" smtClean="0"/>
              <a:t>36% бесплатных приложений, 27% платных с </a:t>
            </a:r>
            <a:r>
              <a:rPr lang="ru-RU" dirty="0" err="1" smtClean="0"/>
              <a:t>триальным</a:t>
            </a:r>
            <a:r>
              <a:rPr lang="ru-RU" dirty="0" smtClean="0"/>
              <a:t> периодом, 37% платных приложений</a:t>
            </a:r>
            <a:endParaRPr lang="ru-RU" dirty="0"/>
          </a:p>
        </p:txBody>
      </p:sp>
    </p:spTree>
    <p:extLst>
      <p:ext uri="{BB962C8B-B14F-4D97-AF65-F5344CB8AC3E}">
        <p14:creationId xmlns:p14="http://schemas.microsoft.com/office/powerpoint/2010/main" val="210386325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Что можно делать уже сейчас</a:t>
            </a:r>
            <a:endParaRPr lang="ru-RU" dirty="0"/>
          </a:p>
        </p:txBody>
      </p:sp>
      <p:sp>
        <p:nvSpPr>
          <p:cNvPr id="3" name="Text Placeholder 2"/>
          <p:cNvSpPr>
            <a:spLocks noGrp="1"/>
          </p:cNvSpPr>
          <p:nvPr>
            <p:ph type="body" sz="quarter" idx="10"/>
          </p:nvPr>
        </p:nvSpPr>
        <p:spPr>
          <a:xfrm>
            <a:off x="507868" y="989013"/>
            <a:ext cx="11173090" cy="1809726"/>
          </a:xfrm>
        </p:spPr>
        <p:txBody>
          <a:bodyPr/>
          <a:lstStyle/>
          <a:p>
            <a:r>
              <a:rPr lang="ru-RU" dirty="0" smtClean="0"/>
              <a:t>Регистрация в </a:t>
            </a:r>
            <a:r>
              <a:rPr lang="en-US" dirty="0" smtClean="0"/>
              <a:t>Marketplace – </a:t>
            </a:r>
            <a:r>
              <a:rPr lang="en-US" dirty="0" smtClean="0">
                <a:hlinkClick r:id="rId2"/>
              </a:rPr>
              <a:t>http://marketplace.windowsphone.com</a:t>
            </a:r>
            <a:r>
              <a:rPr lang="en-US" dirty="0" smtClean="0"/>
              <a:t> </a:t>
            </a:r>
          </a:p>
          <a:p>
            <a:r>
              <a:rPr lang="ru-RU" dirty="0" smtClean="0"/>
              <a:t>Установка инструментов – </a:t>
            </a:r>
            <a:r>
              <a:rPr lang="en-US" dirty="0" smtClean="0">
                <a:hlinkClick r:id="rId3"/>
              </a:rPr>
              <a:t>http://developer.windowsphone.com</a:t>
            </a:r>
            <a:endParaRPr lang="en-US" dirty="0" smtClean="0"/>
          </a:p>
          <a:p>
            <a:r>
              <a:rPr lang="en-US" dirty="0" smtClean="0"/>
              <a:t>Windows Phone 7 Rocks! – </a:t>
            </a:r>
            <a:r>
              <a:rPr lang="en-US" dirty="0" smtClean="0">
                <a:hlinkClick r:id="rId4"/>
              </a:rPr>
              <a:t>http://wp7rocks.com/</a:t>
            </a:r>
            <a:r>
              <a:rPr lang="en-US" dirty="0" smtClean="0"/>
              <a:t> </a:t>
            </a:r>
            <a:endParaRPr lang="en-US" dirty="0" smtClean="0"/>
          </a:p>
          <a:p>
            <a:r>
              <a:rPr lang="ru-RU" dirty="0" smtClean="0"/>
              <a:t>Тестирование на эмуляторе</a:t>
            </a:r>
            <a:r>
              <a:rPr lang="en-US" dirty="0" smtClean="0"/>
              <a:t> </a:t>
            </a:r>
            <a:endParaRPr lang="ru-RU" dirty="0"/>
          </a:p>
        </p:txBody>
      </p:sp>
    </p:spTree>
    <p:extLst>
      <p:ext uri="{BB962C8B-B14F-4D97-AF65-F5344CB8AC3E}">
        <p14:creationId xmlns:p14="http://schemas.microsoft.com/office/powerpoint/2010/main" val="251939936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 descr="image001"/>
          <p:cNvPicPr>
            <a:picLocks noChangeAspect="1" noChangeArrowheads="1"/>
          </p:cNvPicPr>
          <p:nvPr/>
        </p:nvPicPr>
        <p:blipFill>
          <a:blip r:embed="rId3" cstate="print"/>
          <a:srcRect/>
          <a:stretch>
            <a:fillRect/>
          </a:stretch>
        </p:blipFill>
        <p:spPr bwMode="auto">
          <a:xfrm>
            <a:off x="-1117309" y="-1371600"/>
            <a:ext cx="3656648" cy="356236"/>
          </a:xfrm>
          <a:prstGeom prst="rect">
            <a:avLst/>
          </a:prstGeom>
          <a:noFill/>
          <a:ln w="9525">
            <a:noFill/>
            <a:miter lim="800000"/>
            <a:headEnd/>
            <a:tailEnd/>
          </a:ln>
        </p:spPr>
      </p:pic>
      <p:sp>
        <p:nvSpPr>
          <p:cNvPr id="27" name="Rectangle 26"/>
          <p:cNvSpPr/>
          <p:nvPr/>
        </p:nvSpPr>
        <p:spPr bwMode="auto">
          <a:xfrm>
            <a:off x="-1" y="-464457"/>
            <a:ext cx="12188825" cy="7123021"/>
          </a:xfrm>
          <a:prstGeom prst="rect">
            <a:avLst/>
          </a:prstGeom>
          <a:solidFill>
            <a:schemeClr val="tx1"/>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29" name="Rectangle 28"/>
          <p:cNvSpPr/>
          <p:nvPr/>
        </p:nvSpPr>
        <p:spPr bwMode="hidden">
          <a:xfrm>
            <a:off x="7628109" y="2984165"/>
            <a:ext cx="4560711" cy="282223"/>
          </a:xfrm>
          <a:prstGeom prst="rect">
            <a:avLst/>
          </a:prstGeom>
          <a:solidFill>
            <a:schemeClr val="bg1">
              <a:lumMod val="75000"/>
              <a:lumOff val="2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30" name="Rectangle 29"/>
          <p:cNvSpPr/>
          <p:nvPr/>
        </p:nvSpPr>
        <p:spPr bwMode="hidden">
          <a:xfrm>
            <a:off x="6013802" y="4069644"/>
            <a:ext cx="6175022" cy="282223"/>
          </a:xfrm>
          <a:prstGeom prst="rect">
            <a:avLst/>
          </a:prstGeom>
          <a:solidFill>
            <a:schemeClr val="bg1">
              <a:lumMod val="75000"/>
              <a:lumOff val="2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31" name="Rectangle 30"/>
          <p:cNvSpPr/>
          <p:nvPr/>
        </p:nvSpPr>
        <p:spPr bwMode="hidden">
          <a:xfrm>
            <a:off x="5562245" y="1659466"/>
            <a:ext cx="6626578" cy="282223"/>
          </a:xfrm>
          <a:prstGeom prst="rect">
            <a:avLst/>
          </a:prstGeom>
          <a:solidFill>
            <a:schemeClr val="bg1">
              <a:lumMod val="75000"/>
              <a:lumOff val="2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fontAlgn="base">
              <a:spcBef>
                <a:spcPct val="0"/>
              </a:spcBef>
              <a:spcAft>
                <a:spcPct val="0"/>
              </a:spcAft>
            </a:pPr>
            <a:endParaRPr lang="en-US" sz="2400" dirty="0">
              <a:gradFill>
                <a:gsLst>
                  <a:gs pos="0">
                    <a:srgbClr val="FFFFFF"/>
                  </a:gs>
                  <a:gs pos="100000">
                    <a:srgbClr val="FFFFFF"/>
                  </a:gs>
                </a:gsLst>
                <a:lin ang="5400000" scaled="0"/>
              </a:gradFill>
            </a:endParaRPr>
          </a:p>
        </p:txBody>
      </p:sp>
      <p:pic>
        <p:nvPicPr>
          <p:cNvPr id="32" name="Picture 31" descr="04_iPhone.png"/>
          <p:cNvPicPr>
            <a:picLocks noChangeAspect="1"/>
          </p:cNvPicPr>
          <p:nvPr/>
        </p:nvPicPr>
        <p:blipFill>
          <a:blip r:embed="rId4" cstate="print"/>
          <a:srcRect l="38547" t="28999" r="38421" b="14816"/>
          <a:stretch>
            <a:fillRect/>
          </a:stretch>
        </p:blipFill>
        <p:spPr bwMode="hidden">
          <a:xfrm>
            <a:off x="5212286" y="1349970"/>
            <a:ext cx="793032" cy="1450890"/>
          </a:xfrm>
          <a:prstGeom prst="roundRect">
            <a:avLst/>
          </a:prstGeom>
          <a:effectLst>
            <a:reflection blurRad="6350" stA="52000" endA="300" endPos="35000" dir="5400000" sy="-100000" algn="bl" rotWithShape="0"/>
          </a:effectLst>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hidden">
          <a:xfrm>
            <a:off x="7215870" y="2395503"/>
            <a:ext cx="861869" cy="1482128"/>
          </a:xfrm>
          <a:prstGeom prst="rect">
            <a:avLst/>
          </a:prstGeom>
          <a:effectLst>
            <a:reflection blurRad="6350" stA="52000" endA="300" endPos="35000" dir="5400000" sy="-100000" algn="bl" rotWithShape="0"/>
          </a:effectLst>
        </p:spPr>
      </p:pic>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5903846" y="3312983"/>
            <a:ext cx="751455" cy="1521129"/>
          </a:xfrm>
          <a:prstGeom prst="rect">
            <a:avLst/>
          </a:prstGeom>
          <a:effectLst>
            <a:reflection blurRad="6350" stA="52000" endA="300" endPos="35000" dir="5400000" sy="-100000" algn="bl" rotWithShape="0"/>
          </a:effectLst>
          <a:extLst/>
        </p:spPr>
      </p:pic>
      <p:sp>
        <p:nvSpPr>
          <p:cNvPr id="35" name="Rectangle 34"/>
          <p:cNvSpPr/>
          <p:nvPr/>
        </p:nvSpPr>
        <p:spPr bwMode="hidden">
          <a:xfrm>
            <a:off x="8440912" y="5136445"/>
            <a:ext cx="3747911" cy="282223"/>
          </a:xfrm>
          <a:prstGeom prst="rect">
            <a:avLst/>
          </a:prstGeom>
          <a:solidFill>
            <a:schemeClr val="bg1">
              <a:lumMod val="75000"/>
              <a:lumOff val="2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fontAlgn="base">
              <a:spcBef>
                <a:spcPct val="0"/>
              </a:spcBef>
              <a:spcAft>
                <a:spcPct val="0"/>
              </a:spcAft>
            </a:pPr>
            <a:endParaRPr lang="en-US" sz="2400" dirty="0">
              <a:gradFill>
                <a:gsLst>
                  <a:gs pos="0">
                    <a:srgbClr val="FFFFFF"/>
                  </a:gs>
                  <a:gs pos="100000">
                    <a:srgbClr val="FFFFFF"/>
                  </a:gs>
                </a:gsLst>
                <a:lin ang="5400000" scaled="0"/>
              </a:gradFill>
            </a:endParaRPr>
          </a:p>
        </p:txBody>
      </p: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hidden">
          <a:xfrm>
            <a:off x="8045435" y="4416114"/>
            <a:ext cx="896074" cy="1550065"/>
          </a:xfrm>
          <a:prstGeom prst="rect">
            <a:avLst/>
          </a:prstGeom>
          <a:effectLst>
            <a:reflection blurRad="6350" stA="52000" endA="300" endPos="35000" dir="5400000" sy="-100000" algn="bl" rotWithShape="0"/>
          </a:effectLst>
        </p:spPr>
      </p:pic>
      <p:pic>
        <p:nvPicPr>
          <p:cNvPr id="41" name="Picture 2" descr="C:\Documents and Settings\Pennie\My Documents\Amy\OFC09_Vince_002small.png"/>
          <p:cNvPicPr>
            <a:picLocks noChangeAspect="1" noChangeArrowheads="1"/>
          </p:cNvPicPr>
          <p:nvPr/>
        </p:nvPicPr>
        <p:blipFill>
          <a:blip r:embed="rId8" cstate="print"/>
          <a:srcRect l="16401" r="16223"/>
          <a:stretch>
            <a:fillRect/>
          </a:stretch>
        </p:blipFill>
        <p:spPr bwMode="auto">
          <a:xfrm>
            <a:off x="5952441" y="2100191"/>
            <a:ext cx="1738488" cy="1719072"/>
          </a:xfrm>
          <a:prstGeom prst="rect">
            <a:avLst/>
          </a:prstGeom>
          <a:noFill/>
          <a:effectLst>
            <a:outerShdw blurRad="63500" sx="102000" sy="102000" algn="ctr" rotWithShape="0">
              <a:prstClr val="black">
                <a:alpha val="40000"/>
              </a:prstClr>
            </a:outerShdw>
          </a:effectLst>
        </p:spPr>
      </p:pic>
      <p:sp>
        <p:nvSpPr>
          <p:cNvPr id="42" name="Rectangle 41"/>
          <p:cNvSpPr/>
          <p:nvPr/>
        </p:nvSpPr>
        <p:spPr bwMode="auto">
          <a:xfrm>
            <a:off x="5313300" y="5206183"/>
            <a:ext cx="807597" cy="286107"/>
          </a:xfrm>
          <a:prstGeom prst="rect">
            <a:avLst/>
          </a:prstGeom>
          <a:solidFill>
            <a:srgbClr val="FFC000">
              <a:alpha val="70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a:endParaRPr lang="en-US" sz="2400" dirty="0">
              <a:gradFill>
                <a:gsLst>
                  <a:gs pos="0">
                    <a:srgbClr val="FFFFFF"/>
                  </a:gs>
                  <a:gs pos="86000">
                    <a:srgbClr val="FFFFFF"/>
                  </a:gs>
                </a:gsLst>
                <a:lin ang="5400000" scaled="0"/>
              </a:gradFill>
            </a:endParaRPr>
          </a:p>
        </p:txBody>
      </p:sp>
      <p:sp>
        <p:nvSpPr>
          <p:cNvPr id="44" name="Rectangle 43"/>
          <p:cNvSpPr/>
          <p:nvPr/>
        </p:nvSpPr>
        <p:spPr bwMode="auto">
          <a:xfrm>
            <a:off x="2811345" y="2667942"/>
            <a:ext cx="975074" cy="748145"/>
          </a:xfrm>
          <a:prstGeom prst="rect">
            <a:avLst/>
          </a:prstGeom>
          <a:solidFill>
            <a:schemeClr val="bg2">
              <a:alpha val="50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a:endParaRPr lang="en-US" sz="2400" dirty="0">
              <a:gradFill>
                <a:gsLst>
                  <a:gs pos="0">
                    <a:srgbClr val="FFFFFF"/>
                  </a:gs>
                  <a:gs pos="86000">
                    <a:srgbClr val="FFFFFF"/>
                  </a:gs>
                </a:gsLst>
                <a:lin ang="5400000" scaled="0"/>
              </a:gradFill>
            </a:endParaRPr>
          </a:p>
        </p:txBody>
      </p:sp>
      <p:grpSp>
        <p:nvGrpSpPr>
          <p:cNvPr id="45" name="Group 22"/>
          <p:cNvGrpSpPr/>
          <p:nvPr/>
        </p:nvGrpSpPr>
        <p:grpSpPr>
          <a:xfrm>
            <a:off x="3474186" y="1197026"/>
            <a:ext cx="2468398" cy="4701003"/>
            <a:chOff x="6113216" y="1437832"/>
            <a:chExt cx="2725984" cy="5191568"/>
          </a:xfrm>
        </p:grpSpPr>
        <p:pic>
          <p:nvPicPr>
            <p:cNvPr id="46" name="Picture 2"/>
            <p:cNvPicPr>
              <a:picLocks noChangeAspect="1" noChangeArrowheads="1"/>
            </p:cNvPicPr>
            <p:nvPr/>
          </p:nvPicPr>
          <p:blipFill>
            <a:blip r:embed="rId9" cstate="print"/>
            <a:stretch>
              <a:fillRect/>
            </a:stretch>
          </p:blipFill>
          <p:spPr bwMode="auto">
            <a:xfrm>
              <a:off x="6113216" y="1437832"/>
              <a:ext cx="2725984" cy="5191568"/>
            </a:xfrm>
            <a:prstGeom prst="rect">
              <a:avLst/>
            </a:prstGeom>
            <a:noFill/>
            <a:ln w="9525">
              <a:noFill/>
              <a:miter lim="800000"/>
              <a:headEnd/>
              <a:tailEnd/>
            </a:ln>
            <a:effectLst/>
          </p:spPr>
        </p:pic>
        <p:pic>
          <p:nvPicPr>
            <p:cNvPr id="47" name="Picture 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52881" y="1747318"/>
              <a:ext cx="2249424" cy="4033379"/>
            </a:xfrm>
            <a:prstGeom prst="rect">
              <a:avLst/>
            </a:prstGeom>
          </p:spPr>
        </p:pic>
      </p:grpSp>
      <p:sp>
        <p:nvSpPr>
          <p:cNvPr id="48" name="TextBox 47"/>
          <p:cNvSpPr txBox="1"/>
          <p:nvPr/>
        </p:nvSpPr>
        <p:spPr>
          <a:xfrm>
            <a:off x="1362262" y="1434418"/>
            <a:ext cx="2903367" cy="738629"/>
          </a:xfrm>
          <a:prstGeom prst="rect">
            <a:avLst/>
          </a:prstGeom>
        </p:spPr>
        <p:txBody>
          <a:bodyPr wrap="square" lIns="91404" tIns="45703" rIns="91404" bIns="45703">
            <a:spAutoFit/>
          </a:bodyPr>
          <a:lstStyle/>
          <a:p>
            <a:pPr marL="463370" indent="-463370">
              <a:spcAft>
                <a:spcPts val="400"/>
              </a:spcAft>
            </a:pPr>
            <a:r>
              <a:rPr lang="ru-RU" sz="2400" b="1" dirty="0" smtClean="0">
                <a:solidFill>
                  <a:schemeClr val="bg1">
                    <a:lumMod val="75000"/>
                    <a:lumOff val="25000"/>
                  </a:schemeClr>
                </a:solidFill>
                <a:latin typeface="Segoe" pitchFamily="34" charset="0"/>
              </a:rPr>
              <a:t>другой</a:t>
            </a:r>
            <a:r>
              <a:rPr lang="en-US" dirty="0" smtClean="0">
                <a:solidFill>
                  <a:schemeClr val="bg1">
                    <a:lumMod val="75000"/>
                    <a:lumOff val="25000"/>
                  </a:schemeClr>
                </a:solidFill>
                <a:latin typeface="Segoe" pitchFamily="34" charset="0"/>
              </a:rPr>
              <a:t/>
            </a:r>
            <a:br>
              <a:rPr lang="en-US" dirty="0" smtClean="0">
                <a:solidFill>
                  <a:schemeClr val="bg1">
                    <a:lumMod val="75000"/>
                    <a:lumOff val="25000"/>
                  </a:schemeClr>
                </a:solidFill>
                <a:latin typeface="Segoe" pitchFamily="34" charset="0"/>
              </a:rPr>
            </a:br>
            <a:r>
              <a:rPr lang="ru-RU" dirty="0" smtClean="0">
                <a:solidFill>
                  <a:schemeClr val="bg1">
                    <a:lumMod val="75000"/>
                    <a:lumOff val="25000"/>
                  </a:schemeClr>
                </a:solidFill>
                <a:latin typeface="Segoe" pitchFamily="34" charset="0"/>
              </a:rPr>
              <a:t>вид телефона</a:t>
            </a:r>
            <a:endParaRPr lang="en-US" dirty="0">
              <a:solidFill>
                <a:schemeClr val="bg1">
                  <a:lumMod val="75000"/>
                  <a:lumOff val="25000"/>
                </a:schemeClr>
              </a:solidFill>
              <a:latin typeface="Segoe" pitchFamily="34" charset="0"/>
            </a:endParaRPr>
          </a:p>
        </p:txBody>
      </p:sp>
      <p:sp>
        <p:nvSpPr>
          <p:cNvPr id="49" name="TextBox 48"/>
          <p:cNvSpPr txBox="1"/>
          <p:nvPr/>
        </p:nvSpPr>
        <p:spPr>
          <a:xfrm>
            <a:off x="1393085" y="4390859"/>
            <a:ext cx="3809801" cy="738663"/>
          </a:xfrm>
          <a:prstGeom prst="rect">
            <a:avLst/>
          </a:prstGeom>
        </p:spPr>
        <p:txBody>
          <a:bodyPr wrap="square" lIns="91404" tIns="45703" rIns="91404" bIns="45703">
            <a:spAutoFit/>
          </a:bodyPr>
          <a:lstStyle/>
          <a:p>
            <a:pPr>
              <a:spcAft>
                <a:spcPts val="400"/>
              </a:spcAft>
            </a:pPr>
            <a:r>
              <a:rPr lang="ru-RU" sz="2400" b="1" dirty="0" smtClean="0">
                <a:solidFill>
                  <a:schemeClr val="bg1">
                    <a:lumMod val="75000"/>
                    <a:lumOff val="25000"/>
                  </a:schemeClr>
                </a:solidFill>
                <a:latin typeface="Segoe" pitchFamily="34" charset="0"/>
              </a:rPr>
              <a:t>Создан </a:t>
            </a:r>
            <a:r>
              <a:rPr lang="ru-RU" dirty="0" smtClean="0">
                <a:solidFill>
                  <a:schemeClr val="bg1">
                    <a:lumMod val="75000"/>
                    <a:lumOff val="25000"/>
                  </a:schemeClr>
                </a:solidFill>
                <a:latin typeface="Segoe" pitchFamily="34" charset="0"/>
              </a:rPr>
              <a:t>для</a:t>
            </a:r>
            <a:r>
              <a:rPr lang="en-US" dirty="0" smtClean="0">
                <a:solidFill>
                  <a:schemeClr val="bg1">
                    <a:lumMod val="75000"/>
                    <a:lumOff val="25000"/>
                  </a:schemeClr>
                </a:solidFill>
                <a:latin typeface="Segoe" pitchFamily="34" charset="0"/>
              </a:rPr>
              <a:t/>
            </a:r>
            <a:br>
              <a:rPr lang="en-US" dirty="0" smtClean="0">
                <a:solidFill>
                  <a:schemeClr val="bg1">
                    <a:lumMod val="75000"/>
                    <a:lumOff val="25000"/>
                  </a:schemeClr>
                </a:solidFill>
                <a:latin typeface="Segoe" pitchFamily="34" charset="0"/>
              </a:rPr>
            </a:br>
            <a:r>
              <a:rPr lang="ru-RU" dirty="0" smtClean="0">
                <a:solidFill>
                  <a:schemeClr val="bg1">
                    <a:lumMod val="75000"/>
                    <a:lumOff val="25000"/>
                  </a:schemeClr>
                </a:solidFill>
                <a:latin typeface="Segoe" pitchFamily="34" charset="0"/>
              </a:rPr>
              <a:t>жизни в движении</a:t>
            </a:r>
            <a:endParaRPr lang="en-US" dirty="0">
              <a:solidFill>
                <a:schemeClr val="bg1">
                  <a:lumMod val="75000"/>
                  <a:lumOff val="25000"/>
                </a:schemeClr>
              </a:solidFill>
              <a:latin typeface="Segoe" pitchFamily="34" charset="0"/>
            </a:endParaRPr>
          </a:p>
        </p:txBody>
      </p:sp>
      <p:sp>
        <p:nvSpPr>
          <p:cNvPr id="50" name="TextBox 49"/>
          <p:cNvSpPr txBox="1"/>
          <p:nvPr/>
        </p:nvSpPr>
        <p:spPr>
          <a:xfrm>
            <a:off x="5903845" y="4118164"/>
            <a:ext cx="3809801" cy="1538848"/>
          </a:xfrm>
          <a:prstGeom prst="rect">
            <a:avLst/>
          </a:prstGeom>
        </p:spPr>
        <p:txBody>
          <a:bodyPr wrap="square" lIns="91404" tIns="45703" rIns="91404" bIns="45703">
            <a:spAutoFit/>
          </a:bodyPr>
          <a:lstStyle/>
          <a:p>
            <a:pPr>
              <a:spcAft>
                <a:spcPts val="400"/>
              </a:spcAft>
            </a:pPr>
            <a:r>
              <a:rPr lang="ru-RU" dirty="0" smtClean="0">
                <a:solidFill>
                  <a:schemeClr val="bg1">
                    <a:lumMod val="75000"/>
                    <a:lumOff val="25000"/>
                  </a:schemeClr>
                </a:solidFill>
                <a:latin typeface="Segoe" pitchFamily="34" charset="0"/>
              </a:rPr>
              <a:t>Вы можете</a:t>
            </a:r>
            <a:br>
              <a:rPr lang="ru-RU" dirty="0" smtClean="0">
                <a:solidFill>
                  <a:schemeClr val="bg1">
                    <a:lumMod val="75000"/>
                    <a:lumOff val="25000"/>
                  </a:schemeClr>
                </a:solidFill>
                <a:latin typeface="Segoe" pitchFamily="34" charset="0"/>
              </a:rPr>
            </a:br>
            <a:r>
              <a:rPr lang="ru-RU" dirty="0" smtClean="0">
                <a:solidFill>
                  <a:schemeClr val="bg1">
                    <a:lumMod val="75000"/>
                    <a:lumOff val="25000"/>
                  </a:schemeClr>
                </a:solidFill>
                <a:latin typeface="Segoe" pitchFamily="34" charset="0"/>
              </a:rPr>
              <a:t>создавать</a:t>
            </a:r>
            <a:r>
              <a:rPr lang="en-US" dirty="0" smtClean="0">
                <a:solidFill>
                  <a:schemeClr val="bg1">
                    <a:lumMod val="75000"/>
                    <a:lumOff val="25000"/>
                  </a:schemeClr>
                </a:solidFill>
                <a:latin typeface="Segoe" pitchFamily="34" charset="0"/>
              </a:rPr>
              <a:t/>
            </a:r>
            <a:br>
              <a:rPr lang="en-US" dirty="0" smtClean="0">
                <a:solidFill>
                  <a:schemeClr val="bg1">
                    <a:lumMod val="75000"/>
                    <a:lumOff val="25000"/>
                  </a:schemeClr>
                </a:solidFill>
                <a:latin typeface="Segoe" pitchFamily="34" charset="0"/>
              </a:rPr>
            </a:br>
            <a:r>
              <a:rPr lang="ru-RU" sz="2000" b="1" dirty="0" smtClean="0">
                <a:solidFill>
                  <a:schemeClr val="bg1">
                    <a:lumMod val="75000"/>
                    <a:lumOff val="25000"/>
                  </a:schemeClr>
                </a:solidFill>
                <a:latin typeface="Segoe" pitchFamily="34" charset="0"/>
              </a:rPr>
              <a:t>интегрированные</a:t>
            </a:r>
            <a:br>
              <a:rPr lang="ru-RU" sz="2000" b="1" dirty="0" smtClean="0">
                <a:solidFill>
                  <a:schemeClr val="bg1">
                    <a:lumMod val="75000"/>
                    <a:lumOff val="25000"/>
                  </a:schemeClr>
                </a:solidFill>
                <a:latin typeface="Segoe" pitchFamily="34" charset="0"/>
              </a:rPr>
            </a:br>
            <a:r>
              <a:rPr lang="ru-RU" sz="2000" b="1" dirty="0" smtClean="0">
                <a:solidFill>
                  <a:schemeClr val="bg1">
                    <a:lumMod val="75000"/>
                    <a:lumOff val="25000"/>
                  </a:schemeClr>
                </a:solidFill>
                <a:latin typeface="Segoe" pitchFamily="34" charset="0"/>
              </a:rPr>
              <a:t>решения</a:t>
            </a:r>
            <a:r>
              <a:rPr lang="en-US" dirty="0" smtClean="0">
                <a:solidFill>
                  <a:schemeClr val="bg1">
                    <a:lumMod val="75000"/>
                    <a:lumOff val="25000"/>
                  </a:schemeClr>
                </a:solidFill>
                <a:latin typeface="Segoe" pitchFamily="34" charset="0"/>
              </a:rPr>
              <a:t/>
            </a:r>
            <a:br>
              <a:rPr lang="en-US" dirty="0" smtClean="0">
                <a:solidFill>
                  <a:schemeClr val="bg1">
                    <a:lumMod val="75000"/>
                    <a:lumOff val="25000"/>
                  </a:schemeClr>
                </a:solidFill>
                <a:latin typeface="Segoe" pitchFamily="34" charset="0"/>
              </a:rPr>
            </a:br>
            <a:r>
              <a:rPr lang="ru-RU" dirty="0" smtClean="0">
                <a:solidFill>
                  <a:schemeClr val="bg1">
                    <a:lumMod val="75000"/>
                    <a:lumOff val="25000"/>
                  </a:schemeClr>
                </a:solidFill>
                <a:latin typeface="Segoe" pitchFamily="34" charset="0"/>
              </a:rPr>
              <a:t>и получать прибыль</a:t>
            </a:r>
            <a:endParaRPr lang="en-US" dirty="0" smtClean="0">
              <a:solidFill>
                <a:schemeClr val="bg1">
                  <a:lumMod val="75000"/>
                  <a:lumOff val="25000"/>
                </a:schemeClr>
              </a:solidFill>
              <a:latin typeface="Segoe" pitchFamily="34" charset="0"/>
            </a:endParaRPr>
          </a:p>
        </p:txBody>
      </p:sp>
      <p:pic>
        <p:nvPicPr>
          <p:cNvPr id="66" name="Picture 7" descr="C:\Documents and Settings\Pennie\My Documents\GDC\Win08_Pascal476-SMall.png"/>
          <p:cNvPicPr>
            <a:picLocks noChangeAspect="1" noChangeArrowheads="1"/>
          </p:cNvPicPr>
          <p:nvPr/>
        </p:nvPicPr>
        <p:blipFill>
          <a:blip r:embed="rId11" cstate="print"/>
          <a:srcRect l="4432" t="-313" r="28556"/>
          <a:stretch>
            <a:fillRect/>
          </a:stretch>
        </p:blipFill>
        <p:spPr bwMode="auto">
          <a:xfrm>
            <a:off x="2722280" y="5192399"/>
            <a:ext cx="1336092" cy="1335024"/>
          </a:xfrm>
          <a:prstGeom prst="rect">
            <a:avLst/>
          </a:prstGeom>
          <a:noFill/>
          <a:effectLst>
            <a:outerShdw blurRad="63500" sx="102000" sy="102000" algn="ctr" rotWithShape="0">
              <a:prstClr val="black">
                <a:alpha val="40000"/>
              </a:prstClr>
            </a:outerShdw>
          </a:effectLst>
        </p:spPr>
      </p:pic>
      <p:sp>
        <p:nvSpPr>
          <p:cNvPr id="67" name="Rectangle 66"/>
          <p:cNvSpPr/>
          <p:nvPr/>
        </p:nvSpPr>
        <p:spPr bwMode="auto">
          <a:xfrm>
            <a:off x="2999373" y="3258571"/>
            <a:ext cx="310738" cy="309918"/>
          </a:xfrm>
          <a:prstGeom prst="rect">
            <a:avLst/>
          </a:prstGeom>
          <a:solidFill>
            <a:srgbClr val="FFC000">
              <a:alpha val="70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a:endParaRPr lang="en-US" sz="2400" dirty="0">
              <a:gradFill>
                <a:gsLst>
                  <a:gs pos="0">
                    <a:srgbClr val="FFFFFF"/>
                  </a:gs>
                  <a:gs pos="86000">
                    <a:srgbClr val="FFFFFF"/>
                  </a:gs>
                </a:gsLst>
                <a:lin ang="5400000" scaled="0"/>
              </a:gradFill>
            </a:endParaRPr>
          </a:p>
        </p:txBody>
      </p:sp>
      <p:sp>
        <p:nvSpPr>
          <p:cNvPr id="68" name="Rectangle 67"/>
          <p:cNvSpPr/>
          <p:nvPr/>
        </p:nvSpPr>
        <p:spPr bwMode="auto">
          <a:xfrm>
            <a:off x="6020175" y="5243044"/>
            <a:ext cx="193963" cy="152263"/>
          </a:xfrm>
          <a:prstGeom prst="rect">
            <a:avLst/>
          </a:prstGeom>
          <a:solidFill>
            <a:schemeClr val="bg2">
              <a:alpha val="50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a:endParaRPr lang="en-US" sz="2400" dirty="0">
              <a:gradFill>
                <a:gsLst>
                  <a:gs pos="0">
                    <a:srgbClr val="FFFFFF"/>
                  </a:gs>
                  <a:gs pos="86000">
                    <a:srgbClr val="FFFFFF"/>
                  </a:gs>
                </a:gsLst>
                <a:lin ang="5400000" scaled="0"/>
              </a:gradFill>
            </a:endParaRPr>
          </a:p>
        </p:txBody>
      </p:sp>
      <p:pic>
        <p:nvPicPr>
          <p:cNvPr id="69" name="Picture 2" descr="C:\Documents and Settings\Pennie\My Documents\GDC\Win08_Marco017-SMALL.png"/>
          <p:cNvPicPr>
            <a:picLocks noChangeAspect="1" noChangeArrowheads="1"/>
          </p:cNvPicPr>
          <p:nvPr/>
        </p:nvPicPr>
        <p:blipFill>
          <a:blip r:embed="rId12" cstate="print"/>
          <a:srcRect r="2061"/>
          <a:stretch>
            <a:fillRect/>
          </a:stretch>
        </p:blipFill>
        <p:spPr bwMode="auto">
          <a:xfrm>
            <a:off x="3179481" y="901453"/>
            <a:ext cx="922958" cy="923544"/>
          </a:xfrm>
          <a:prstGeom prst="rect">
            <a:avLst/>
          </a:prstGeom>
          <a:noFill/>
          <a:effectLst>
            <a:outerShdw blurRad="63500" sx="102000" sy="102000" algn="ctr" rotWithShape="0">
              <a:prstClr val="black">
                <a:alpha val="40000"/>
              </a:prstClr>
            </a:outerShdw>
          </a:effectLst>
        </p:spPr>
      </p:pic>
      <p:sp>
        <p:nvSpPr>
          <p:cNvPr id="70" name="Rectangle 69"/>
          <p:cNvSpPr/>
          <p:nvPr/>
        </p:nvSpPr>
        <p:spPr bwMode="hidden">
          <a:xfrm>
            <a:off x="9101313" y="1157469"/>
            <a:ext cx="3087512" cy="5501095"/>
          </a:xfrm>
          <a:prstGeom prst="rect">
            <a:avLst/>
          </a:prstGeom>
          <a:solidFill>
            <a:schemeClr val="tx1">
              <a:alpha val="80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fontAlgn="base">
              <a:spcBef>
                <a:spcPct val="0"/>
              </a:spcBef>
              <a:spcAft>
                <a:spcPct val="0"/>
              </a:spcAft>
            </a:pPr>
            <a:endParaRPr lang="en-US" sz="2400" dirty="0">
              <a:gradFill>
                <a:gsLst>
                  <a:gs pos="0">
                    <a:srgbClr val="FFFFFF"/>
                  </a:gs>
                  <a:gs pos="100000">
                    <a:srgbClr val="FFFFFF"/>
                  </a:gs>
                </a:gsLst>
                <a:lin ang="5400000" scaled="0"/>
              </a:gradFill>
            </a:endParaRPr>
          </a:p>
        </p:txBody>
      </p:sp>
      <p:pic>
        <p:nvPicPr>
          <p:cNvPr id="71" name="Picture 2" descr="C:\Documents and Settings\Pennie\My Documents\MIX2010 Windows Phone\Istvan\WP_7_Blu_h_cLr.png"/>
          <p:cNvPicPr>
            <a:picLocks noChangeAspect="1" noChangeArrowheads="1"/>
          </p:cNvPicPr>
          <p:nvPr/>
        </p:nvPicPr>
        <p:blipFill>
          <a:blip r:embed="rId13" cstate="print"/>
          <a:srcRect/>
          <a:stretch>
            <a:fillRect/>
          </a:stretch>
        </p:blipFill>
        <p:spPr bwMode="auto">
          <a:xfrm>
            <a:off x="6329890" y="199239"/>
            <a:ext cx="4222044" cy="1097176"/>
          </a:xfrm>
          <a:prstGeom prst="rect">
            <a:avLst/>
          </a:prstGeom>
          <a:noFill/>
        </p:spPr>
      </p:pic>
    </p:spTree>
    <p:extLst>
      <p:ext uri="{BB962C8B-B14F-4D97-AF65-F5344CB8AC3E}">
        <p14:creationId xmlns:p14="http://schemas.microsoft.com/office/powerpoint/2010/main" val="3972891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95833E-6 3.46821E-6 L 0.34231 3.46821E-6 " pathEditMode="relative" rAng="0" ptsTypes="AA">
                                      <p:cBhvr>
                                        <p:cTn id="6" dur="500" fill="hold"/>
                                        <p:tgtEl>
                                          <p:spTgt spid="32"/>
                                        </p:tgtEl>
                                        <p:attrNameLst>
                                          <p:attrName>ppt_x</p:attrName>
                                          <p:attrName>ppt_y</p:attrName>
                                        </p:attrNameLst>
                                      </p:cBhvr>
                                      <p:rCtr x="17109" y="0"/>
                                    </p:animMotion>
                                  </p:childTnLst>
                                </p:cTn>
                              </p:par>
                              <p:par>
                                <p:cTn id="7" presetID="63" presetClass="path" presetSubtype="0" accel="50000" decel="50000" fill="hold" nodeType="withEffect">
                                  <p:stCondLst>
                                    <p:cond delay="0"/>
                                  </p:stCondLst>
                                  <p:childTnLst>
                                    <p:animMotion origin="layout" path="M -3.33333E-6 1.38728E-6 L 0.29258 1.38728E-6 " pathEditMode="relative" rAng="0" ptsTypes="AA">
                                      <p:cBhvr>
                                        <p:cTn id="8" dur="500" fill="hold"/>
                                        <p:tgtEl>
                                          <p:spTgt spid="33"/>
                                        </p:tgtEl>
                                        <p:attrNameLst>
                                          <p:attrName>ppt_x</p:attrName>
                                          <p:attrName>ppt_y</p:attrName>
                                        </p:attrNameLst>
                                      </p:cBhvr>
                                      <p:rCtr x="14622" y="0"/>
                                    </p:animMotion>
                                  </p:childTnLst>
                                </p:cTn>
                              </p:par>
                              <p:par>
                                <p:cTn id="9" presetID="63" presetClass="path" presetSubtype="0" accel="50000" decel="50000" fill="hold" nodeType="withEffect">
                                  <p:stCondLst>
                                    <p:cond delay="0"/>
                                  </p:stCondLst>
                                  <p:childTnLst>
                                    <p:animMotion origin="layout" path="M -3.95833E-6 -4.79769E-6 L 0.29336 -4.79769E-6 " pathEditMode="relative" rAng="0" ptsTypes="AA">
                                      <p:cBhvr>
                                        <p:cTn id="10" dur="500" fill="hold"/>
                                        <p:tgtEl>
                                          <p:spTgt spid="34"/>
                                        </p:tgtEl>
                                        <p:attrNameLst>
                                          <p:attrName>ppt_x</p:attrName>
                                          <p:attrName>ppt_y</p:attrName>
                                        </p:attrNameLst>
                                      </p:cBhvr>
                                      <p:rCtr x="14661" y="0"/>
                                    </p:animMotion>
                                  </p:childTnLst>
                                </p:cTn>
                              </p:par>
                              <p:par>
                                <p:cTn id="11" presetID="63" presetClass="path" presetSubtype="0" accel="50000" decel="50000" fill="hold" nodeType="withEffect">
                                  <p:stCondLst>
                                    <p:cond delay="0"/>
                                  </p:stCondLst>
                                  <p:childTnLst>
                                    <p:animMotion origin="layout" path="M -4.58333E-6 6.35838E-7 L 0.22305 6.35838E-7 " pathEditMode="relative" rAng="0" ptsTypes="AA">
                                      <p:cBhvr>
                                        <p:cTn id="12" dur="500" fill="hold"/>
                                        <p:tgtEl>
                                          <p:spTgt spid="36"/>
                                        </p:tgtEl>
                                        <p:attrNameLst>
                                          <p:attrName>ppt_x</p:attrName>
                                          <p:attrName>ppt_y</p:attrName>
                                        </p:attrNameLst>
                                      </p:cBhvr>
                                      <p:rCtr x="11146" y="0"/>
                                    </p:animMotion>
                                  </p:childTnLst>
                                </p:cTn>
                              </p:par>
                              <p:par>
                                <p:cTn id="13" presetID="63" presetClass="path" presetSubtype="0" accel="50000" decel="50000" fill="hold" grpId="0" nodeType="withEffect">
                                  <p:stCondLst>
                                    <p:cond delay="0"/>
                                  </p:stCondLst>
                                  <p:childTnLst>
                                    <p:animMotion origin="layout" path="M -3.54167E-6 -4.91329E-6 L 0.23151 -4.91329E-6 " pathEditMode="relative" rAng="0" ptsTypes="AA">
                                      <p:cBhvr>
                                        <p:cTn id="14" dur="500" fill="hold"/>
                                        <p:tgtEl>
                                          <p:spTgt spid="35"/>
                                        </p:tgtEl>
                                        <p:attrNameLst>
                                          <p:attrName>ppt_x</p:attrName>
                                          <p:attrName>ppt_y</p:attrName>
                                        </p:attrNameLst>
                                      </p:cBhvr>
                                      <p:rCtr x="11576" y="0"/>
                                    </p:animMotion>
                                  </p:childTnLst>
                                </p:cTn>
                              </p:par>
                              <p:par>
                                <p:cTn id="15" presetID="63" presetClass="path" presetSubtype="0" accel="50000" decel="50000" fill="hold" grpId="0" nodeType="withEffect">
                                  <p:stCondLst>
                                    <p:cond delay="0"/>
                                  </p:stCondLst>
                                  <p:childTnLst>
                                    <p:animMotion origin="layout" path="M -4.375E-6 8.09249E-7 L 0.353 8.09249E-7 " pathEditMode="relative" rAng="0" ptsTypes="AA">
                                      <p:cBhvr>
                                        <p:cTn id="16" dur="500" fill="hold"/>
                                        <p:tgtEl>
                                          <p:spTgt spid="30"/>
                                        </p:tgtEl>
                                        <p:attrNameLst>
                                          <p:attrName>ppt_x</p:attrName>
                                          <p:attrName>ppt_y</p:attrName>
                                        </p:attrNameLst>
                                      </p:cBhvr>
                                      <p:rCtr x="17643" y="0"/>
                                    </p:animMotion>
                                  </p:childTnLst>
                                </p:cTn>
                              </p:par>
                              <p:par>
                                <p:cTn id="17" presetID="63" presetClass="path" presetSubtype="0" accel="50000" decel="50000" fill="hold" grpId="0" nodeType="withEffect">
                                  <p:stCondLst>
                                    <p:cond delay="0"/>
                                  </p:stCondLst>
                                  <p:childTnLst>
                                    <p:animMotion origin="layout" path="M -2.08333E-7 -1.15607E-7 L 0.30547 -1.15607E-7 " pathEditMode="relative" rAng="0" ptsTypes="AA">
                                      <p:cBhvr>
                                        <p:cTn id="18" dur="500" fill="hold"/>
                                        <p:tgtEl>
                                          <p:spTgt spid="29"/>
                                        </p:tgtEl>
                                        <p:attrNameLst>
                                          <p:attrName>ppt_x</p:attrName>
                                          <p:attrName>ppt_y</p:attrName>
                                        </p:attrNameLst>
                                      </p:cBhvr>
                                      <p:rCtr x="15273" y="0"/>
                                    </p:animMotion>
                                  </p:childTnLst>
                                </p:cTn>
                              </p:par>
                              <p:par>
                                <p:cTn id="19" presetID="63" presetClass="path" presetSubtype="0" accel="50000" decel="50000" fill="hold" grpId="0" nodeType="withEffect">
                                  <p:stCondLst>
                                    <p:cond delay="0"/>
                                  </p:stCondLst>
                                  <p:childTnLst>
                                    <p:animMotion origin="layout" path="M -4.79167E-6 3.46821E-6 L 0.33099 3.46821E-6 " pathEditMode="relative" rAng="0" ptsTypes="AA">
                                      <p:cBhvr>
                                        <p:cTn id="20" dur="500" fill="hold"/>
                                        <p:tgtEl>
                                          <p:spTgt spid="31"/>
                                        </p:tgtEl>
                                        <p:attrNameLst>
                                          <p:attrName>ppt_x</p:attrName>
                                          <p:attrName>ppt_y</p:attrName>
                                        </p:attrNameLst>
                                      </p:cBhvr>
                                      <p:rCtr x="16549" y="0"/>
                                    </p:animMotion>
                                  </p:childTnLst>
                                </p:cTn>
                              </p:par>
                              <p:par>
                                <p:cTn id="21" presetID="10"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10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fade">
                                      <p:cBhvr>
                                        <p:cTn id="26" dur="1000"/>
                                        <p:tgtEl>
                                          <p:spTgt spid="7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1000"/>
                                        <p:tgtEl>
                                          <p:spTgt spid="70"/>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fade">
                                      <p:cBhvr>
                                        <p:cTn id="33" dur="500"/>
                                        <p:tgtEl>
                                          <p:spTgt spid="69"/>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left)">
                                      <p:cBhvr>
                                        <p:cTn id="36" dur="500"/>
                                        <p:tgtEl>
                                          <p:spTgt spid="48"/>
                                        </p:tgtEl>
                                      </p:cBhvr>
                                    </p:animEffect>
                                  </p:childTnLst>
                                </p:cTn>
                              </p:par>
                              <p:par>
                                <p:cTn id="37" presetID="10" presetClass="entr" presetSubtype="0" fill="hold" nodeType="withEffect">
                                  <p:stCondLst>
                                    <p:cond delay="30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500"/>
                                        <p:tgtEl>
                                          <p:spTgt spid="66"/>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300"/>
                            </p:stCondLst>
                            <p:childTnLst>
                              <p:par>
                                <p:cTn id="45" presetID="47" presetClass="entr" presetSubtype="0" fill="hold" grpId="0" nodeType="after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1000"/>
                                        <p:tgtEl>
                                          <p:spTgt spid="50"/>
                                        </p:tgtEl>
                                      </p:cBhvr>
                                    </p:animEffect>
                                    <p:anim calcmode="lin" valueType="num">
                                      <p:cBhvr>
                                        <p:cTn id="48" dur="1000" fill="hold"/>
                                        <p:tgtEl>
                                          <p:spTgt spid="50"/>
                                        </p:tgtEl>
                                        <p:attrNameLst>
                                          <p:attrName>ppt_x</p:attrName>
                                        </p:attrNameLst>
                                      </p:cBhvr>
                                      <p:tavLst>
                                        <p:tav tm="0">
                                          <p:val>
                                            <p:strVal val="#ppt_x"/>
                                          </p:val>
                                        </p:tav>
                                        <p:tav tm="100000">
                                          <p:val>
                                            <p:strVal val="#ppt_x"/>
                                          </p:val>
                                        </p:tav>
                                      </p:tavLst>
                                    </p:anim>
                                    <p:anim calcmode="lin" valueType="num">
                                      <p:cBhvr>
                                        <p:cTn id="49" dur="1000" fill="hold"/>
                                        <p:tgtEl>
                                          <p:spTgt spid="50"/>
                                        </p:tgtEl>
                                        <p:attrNameLst>
                                          <p:attrName>ppt_y</p:attrName>
                                        </p:attrNameLst>
                                      </p:cBhvr>
                                      <p:tavLst>
                                        <p:tav tm="0">
                                          <p:val>
                                            <p:strVal val="#ppt_y-.1"/>
                                          </p:val>
                                        </p:tav>
                                        <p:tav tm="100000">
                                          <p:val>
                                            <p:strVal val="#ppt_y"/>
                                          </p:val>
                                        </p:tav>
                                      </p:tavLst>
                                    </p:anim>
                                  </p:childTnLst>
                                </p:cTn>
                              </p:par>
                              <p:par>
                                <p:cTn id="50" presetID="22" presetClass="entr" presetSubtype="2" fill="hold" grpId="0" nodeType="withEffect">
                                  <p:stCondLst>
                                    <p:cond delay="100"/>
                                  </p:stCondLst>
                                  <p:childTnLst>
                                    <p:set>
                                      <p:cBhvr>
                                        <p:cTn id="51" dur="1" fill="hold">
                                          <p:stCondLst>
                                            <p:cond delay="0"/>
                                          </p:stCondLst>
                                        </p:cTn>
                                        <p:tgtEl>
                                          <p:spTgt spid="44"/>
                                        </p:tgtEl>
                                        <p:attrNameLst>
                                          <p:attrName>style.visibility</p:attrName>
                                        </p:attrNameLst>
                                      </p:cBhvr>
                                      <p:to>
                                        <p:strVal val="visible"/>
                                      </p:to>
                                    </p:set>
                                    <p:animEffect transition="in" filter="wipe(right)">
                                      <p:cBhvr>
                                        <p:cTn id="52" dur="500"/>
                                        <p:tgtEl>
                                          <p:spTgt spid="44"/>
                                        </p:tgtEl>
                                      </p:cBhvr>
                                    </p:animEffect>
                                  </p:childTnLst>
                                </p:cTn>
                              </p:par>
                              <p:par>
                                <p:cTn id="53" presetID="22" presetClass="entr" presetSubtype="1" fill="hold" grpId="0" nodeType="withEffect">
                                  <p:stCondLst>
                                    <p:cond delay="200"/>
                                  </p:stCondLst>
                                  <p:childTnLst>
                                    <p:set>
                                      <p:cBhvr>
                                        <p:cTn id="54" dur="1" fill="hold">
                                          <p:stCondLst>
                                            <p:cond delay="0"/>
                                          </p:stCondLst>
                                        </p:cTn>
                                        <p:tgtEl>
                                          <p:spTgt spid="67"/>
                                        </p:tgtEl>
                                        <p:attrNameLst>
                                          <p:attrName>style.visibility</p:attrName>
                                        </p:attrNameLst>
                                      </p:cBhvr>
                                      <p:to>
                                        <p:strVal val="visible"/>
                                      </p:to>
                                    </p:set>
                                    <p:animEffect transition="in" filter="wipe(up)">
                                      <p:cBhvr>
                                        <p:cTn id="55" dur="500"/>
                                        <p:tgtEl>
                                          <p:spTgt spid="67"/>
                                        </p:tgtEl>
                                      </p:cBhvr>
                                    </p:animEffect>
                                  </p:childTnLst>
                                </p:cTn>
                              </p:par>
                              <p:par>
                                <p:cTn id="56" presetID="22" presetClass="entr" presetSubtype="8" fill="hold" grpId="0" nodeType="withEffect">
                                  <p:stCondLst>
                                    <p:cond delay="300"/>
                                  </p:stCondLst>
                                  <p:childTnLst>
                                    <p:set>
                                      <p:cBhvr>
                                        <p:cTn id="57" dur="1" fill="hold">
                                          <p:stCondLst>
                                            <p:cond delay="0"/>
                                          </p:stCondLst>
                                        </p:cTn>
                                        <p:tgtEl>
                                          <p:spTgt spid="42"/>
                                        </p:tgtEl>
                                        <p:attrNameLst>
                                          <p:attrName>style.visibility</p:attrName>
                                        </p:attrNameLst>
                                      </p:cBhvr>
                                      <p:to>
                                        <p:strVal val="visible"/>
                                      </p:to>
                                    </p:set>
                                    <p:animEffect transition="in" filter="wipe(left)">
                                      <p:cBhvr>
                                        <p:cTn id="58" dur="500"/>
                                        <p:tgtEl>
                                          <p:spTgt spid="42"/>
                                        </p:tgtEl>
                                      </p:cBhvr>
                                    </p:animEffect>
                                  </p:childTnLst>
                                </p:cTn>
                              </p:par>
                              <p:par>
                                <p:cTn id="59" presetID="22" presetClass="entr" presetSubtype="1" fill="hold" grpId="0" nodeType="withEffect">
                                  <p:stCondLst>
                                    <p:cond delay="400"/>
                                  </p:stCondLst>
                                  <p:childTnLst>
                                    <p:set>
                                      <p:cBhvr>
                                        <p:cTn id="60" dur="1" fill="hold">
                                          <p:stCondLst>
                                            <p:cond delay="0"/>
                                          </p:stCondLst>
                                        </p:cTn>
                                        <p:tgtEl>
                                          <p:spTgt spid="68"/>
                                        </p:tgtEl>
                                        <p:attrNameLst>
                                          <p:attrName>style.visibility</p:attrName>
                                        </p:attrNameLst>
                                      </p:cBhvr>
                                      <p:to>
                                        <p:strVal val="visible"/>
                                      </p:to>
                                    </p:set>
                                    <p:animEffect transition="in" filter="wipe(up)">
                                      <p:cBhvr>
                                        <p:cTn id="61" dur="500"/>
                                        <p:tgtEl>
                                          <p:spTgt spid="68"/>
                                        </p:tgtEl>
                                      </p:cBhvr>
                                    </p:animEffect>
                                  </p:childTnLst>
                                </p:cTn>
                              </p:par>
                              <p:par>
                                <p:cTn id="62" presetID="22" presetClass="entr" presetSubtype="8" fill="hold" grpId="0" nodeType="withEffect">
                                  <p:stCondLst>
                                    <p:cond delay="400"/>
                                  </p:stCondLst>
                                  <p:childTnLst>
                                    <p:set>
                                      <p:cBhvr>
                                        <p:cTn id="63" dur="1" fill="hold">
                                          <p:stCondLst>
                                            <p:cond delay="0"/>
                                          </p:stCondLst>
                                        </p:cTn>
                                        <p:tgtEl>
                                          <p:spTgt spid="49"/>
                                        </p:tgtEl>
                                        <p:attrNameLst>
                                          <p:attrName>style.visibility</p:attrName>
                                        </p:attrNameLst>
                                      </p:cBhvr>
                                      <p:to>
                                        <p:strVal val="visible"/>
                                      </p:to>
                                    </p:set>
                                    <p:animEffect transition="in" filter="wipe(left)">
                                      <p:cBhvr>
                                        <p:cTn id="6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5" grpId="0" animBg="1"/>
      <p:bldP spid="42" grpId="0" animBg="1"/>
      <p:bldP spid="44" grpId="0" animBg="1"/>
      <p:bldP spid="48" grpId="0"/>
      <p:bldP spid="49" grpId="0"/>
      <p:bldP spid="50" grpId="0"/>
      <p:bldP spid="67" grpId="0" animBg="1"/>
      <p:bldP spid="68" grpId="0" animBg="1"/>
      <p:bldP spid="7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3087726" y="2030327"/>
            <a:ext cx="8124788" cy="2077649"/>
          </a:xfrm>
        </p:spPr>
        <p:txBody>
          <a:bodyPr/>
          <a:lstStyle/>
          <a:p>
            <a:r>
              <a:rPr lang="en-US" dirty="0" smtClean="0">
                <a:hlinkClick r:id="rId3"/>
              </a:rPr>
              <a:t>http://wp7rocks.com</a:t>
            </a:r>
            <a:endParaRPr lang="en-US" dirty="0" smtClean="0"/>
          </a:p>
          <a:p>
            <a:r>
              <a:rPr lang="en-US" dirty="0" smtClean="0">
                <a:hlinkClick r:id="rId4"/>
              </a:rPr>
              <a:t>http://msug.vn.ua</a:t>
            </a:r>
            <a:endParaRPr lang="en-US" dirty="0" smtClean="0"/>
          </a:p>
          <a:p>
            <a:r>
              <a:rPr lang="en-US" dirty="0" smtClean="0">
                <a:hlinkClick r:id="rId5"/>
              </a:rPr>
              <a:t>http://twitter.com/msugvnua</a:t>
            </a:r>
            <a:r>
              <a:rPr lang="en-US" dirty="0"/>
              <a:t> </a:t>
            </a:r>
            <a:endParaRPr lang="en-US" dirty="0" smtClean="0"/>
          </a:p>
          <a:p>
            <a:r>
              <a:rPr lang="en-US" dirty="0" smtClean="0">
                <a:hlinkClick r:id="rId6"/>
              </a:rPr>
              <a:t>Alex.Krakovetskiy@gmail.com</a:t>
            </a:r>
            <a:r>
              <a:rPr lang="en-US" dirty="0" smtClean="0"/>
              <a:t> </a:t>
            </a:r>
          </a:p>
          <a:p>
            <a:endParaRPr lang="en-US" dirty="0" smtClean="0"/>
          </a:p>
          <a:p>
            <a:endParaRPr lang="ru-RU" dirty="0" smtClean="0"/>
          </a:p>
        </p:txBody>
      </p:sp>
      <p:sp>
        <p:nvSpPr>
          <p:cNvPr id="2" name="Title 1"/>
          <p:cNvSpPr>
            <a:spLocks noGrp="1"/>
          </p:cNvSpPr>
          <p:nvPr>
            <p:ph type="ctrTitle"/>
          </p:nvPr>
        </p:nvSpPr>
        <p:spPr/>
        <p:txBody>
          <a:bodyPr/>
          <a:lstStyle/>
          <a:p>
            <a:r>
              <a:rPr lang="ru-RU" dirty="0"/>
              <a:t/>
            </a:r>
            <a:br>
              <a:rPr lang="ru-RU" dirty="0"/>
            </a:br>
            <a:r>
              <a:rPr lang="ru-RU" dirty="0"/>
              <a:t>Спасибо за внимание!</a:t>
            </a:r>
            <a:br>
              <a:rPr lang="ru-RU" dirty="0"/>
            </a:br>
            <a:endParaRPr lang="en-GB" dirty="0"/>
          </a:p>
        </p:txBody>
      </p:sp>
    </p:spTree>
    <p:extLst>
      <p:ext uri="{BB962C8B-B14F-4D97-AF65-F5344CB8AC3E}">
        <p14:creationId xmlns:p14="http://schemas.microsoft.com/office/powerpoint/2010/main" val="266946215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07998" y="228600"/>
            <a:ext cx="11172825" cy="1172629"/>
          </a:xfrm>
        </p:spPr>
        <p:txBody>
          <a:bodyPr lIns="118872" tIns="64008"/>
          <a:lstStyle/>
          <a:p>
            <a:r>
              <a:rPr lang="ru-RU" dirty="0" smtClean="0"/>
              <a:t>Оборудование</a:t>
            </a:r>
            <a:r>
              <a:rPr lang="en-US" dirty="0"/>
              <a:t/>
            </a:r>
            <a:br>
              <a:rPr lang="en-US" dirty="0"/>
            </a:br>
            <a:endParaRPr lang="en-US" dirty="0"/>
          </a:p>
        </p:txBody>
      </p:sp>
      <p:sp>
        <p:nvSpPr>
          <p:cNvPr id="22" name="Rectangle 21"/>
          <p:cNvSpPr/>
          <p:nvPr/>
        </p:nvSpPr>
        <p:spPr bwMode="auto">
          <a:xfrm>
            <a:off x="3623734" y="948270"/>
            <a:ext cx="8565090" cy="557639"/>
          </a:xfrm>
          <a:prstGeom prst="rect">
            <a:avLst/>
          </a:prstGeom>
          <a:solidFill>
            <a:schemeClr val="bg1">
              <a:lumMod val="75000"/>
              <a:lumOff val="25000"/>
              <a:alpha val="15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548427" tIns="45700" rIns="91401" bIns="45700" numCol="1" rtlCol="0" anchor="ctr" anchorCtr="0" compatLnSpc="1">
            <a:prstTxWarp prst="textNoShape">
              <a:avLst/>
            </a:prstTxWarp>
          </a:bodyPr>
          <a:lstStyle/>
          <a:p>
            <a:pPr>
              <a:buSzPct val="65000"/>
            </a:pPr>
            <a:r>
              <a:rPr lang="en-US" sz="1600" b="1" dirty="0">
                <a:solidFill>
                  <a:schemeClr val="tx2"/>
                </a:solidFill>
                <a:latin typeface="Segoe" pitchFamily="34" charset="0"/>
              </a:rPr>
              <a:t>Capacitive touch</a:t>
            </a:r>
          </a:p>
          <a:p>
            <a:pPr>
              <a:buSzPct val="65000"/>
            </a:pPr>
            <a:r>
              <a:rPr lang="en-US" sz="1400" dirty="0">
                <a:solidFill>
                  <a:schemeClr val="tx2"/>
                </a:solidFill>
                <a:latin typeface="Segoe" pitchFamily="34" charset="0"/>
              </a:rPr>
              <a:t>4 </a:t>
            </a:r>
            <a:r>
              <a:rPr lang="ru-RU" sz="1400" dirty="0" smtClean="0">
                <a:solidFill>
                  <a:schemeClr val="tx2"/>
                </a:solidFill>
                <a:latin typeface="Segoe" pitchFamily="34" charset="0"/>
              </a:rPr>
              <a:t>и более контактных точек</a:t>
            </a:r>
            <a:endParaRPr lang="en-US" sz="1400" dirty="0">
              <a:solidFill>
                <a:schemeClr val="tx2"/>
              </a:solidFill>
              <a:latin typeface="Segoe" pitchFamily="34" charset="0"/>
            </a:endParaRPr>
          </a:p>
        </p:txBody>
      </p:sp>
      <p:sp>
        <p:nvSpPr>
          <p:cNvPr id="23" name="Rectangle 22"/>
          <p:cNvSpPr/>
          <p:nvPr/>
        </p:nvSpPr>
        <p:spPr bwMode="auto">
          <a:xfrm>
            <a:off x="3623734" y="1585345"/>
            <a:ext cx="8565090" cy="557639"/>
          </a:xfrm>
          <a:prstGeom prst="rect">
            <a:avLst/>
          </a:prstGeom>
          <a:solidFill>
            <a:schemeClr val="tx1">
              <a:lumMod val="50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548427" tIns="45700" rIns="91401" bIns="45700" numCol="1" rtlCol="0" anchor="ctr" anchorCtr="0" compatLnSpc="1">
            <a:prstTxWarp prst="textNoShape">
              <a:avLst/>
            </a:prstTxWarp>
          </a:bodyPr>
          <a:lstStyle/>
          <a:p>
            <a:pPr>
              <a:buSzPct val="65000"/>
            </a:pPr>
            <a:r>
              <a:rPr lang="ru-RU" sz="1600" b="1" dirty="0" smtClean="0">
                <a:solidFill>
                  <a:schemeClr val="tx2"/>
                </a:solidFill>
                <a:latin typeface="Segoe" pitchFamily="34" charset="0"/>
              </a:rPr>
              <a:t>Сенсоры</a:t>
            </a:r>
            <a:endParaRPr lang="en-US" sz="1600" b="1" dirty="0">
              <a:solidFill>
                <a:schemeClr val="tx2"/>
              </a:solidFill>
              <a:latin typeface="Segoe" pitchFamily="34" charset="0"/>
            </a:endParaRPr>
          </a:p>
          <a:p>
            <a:pPr>
              <a:buSzPct val="65000"/>
            </a:pPr>
            <a:r>
              <a:rPr lang="en-US" sz="1400" dirty="0">
                <a:solidFill>
                  <a:schemeClr val="tx2"/>
                </a:solidFill>
                <a:latin typeface="Segoe" pitchFamily="34" charset="0"/>
              </a:rPr>
              <a:t>A-GPS, Accelerometer, Compass, Light, Proximity</a:t>
            </a:r>
          </a:p>
        </p:txBody>
      </p:sp>
      <p:sp>
        <p:nvSpPr>
          <p:cNvPr id="24" name="Rectangle 23"/>
          <p:cNvSpPr/>
          <p:nvPr/>
        </p:nvSpPr>
        <p:spPr bwMode="auto">
          <a:xfrm>
            <a:off x="3623734" y="2222420"/>
            <a:ext cx="8565090" cy="557639"/>
          </a:xfrm>
          <a:prstGeom prst="rect">
            <a:avLst/>
          </a:prstGeom>
          <a:solidFill>
            <a:schemeClr val="bg1">
              <a:lumMod val="75000"/>
              <a:lumOff val="25000"/>
              <a:alpha val="15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548427" tIns="45700" rIns="91401" bIns="45700" numCol="1" rtlCol="0" anchor="ctr" anchorCtr="0" compatLnSpc="1">
            <a:prstTxWarp prst="textNoShape">
              <a:avLst/>
            </a:prstTxWarp>
          </a:bodyPr>
          <a:lstStyle/>
          <a:p>
            <a:pPr>
              <a:buSzPct val="65000"/>
            </a:pPr>
            <a:r>
              <a:rPr lang="ru-RU" sz="1600" b="1" dirty="0" smtClean="0">
                <a:solidFill>
                  <a:schemeClr val="tx2"/>
                </a:solidFill>
                <a:latin typeface="Segoe" pitchFamily="34" charset="0"/>
              </a:rPr>
              <a:t>Камера</a:t>
            </a:r>
            <a:endParaRPr lang="en-US" sz="1600" b="1" dirty="0">
              <a:solidFill>
                <a:schemeClr val="tx2"/>
              </a:solidFill>
              <a:latin typeface="Segoe" pitchFamily="34" charset="0"/>
            </a:endParaRPr>
          </a:p>
          <a:p>
            <a:pPr>
              <a:buSzPct val="65000"/>
            </a:pPr>
            <a:r>
              <a:rPr lang="en-US" sz="1400" dirty="0">
                <a:solidFill>
                  <a:schemeClr val="tx2"/>
                </a:solidFill>
                <a:latin typeface="Segoe" pitchFamily="34" charset="0"/>
              </a:rPr>
              <a:t>5 </a:t>
            </a:r>
            <a:r>
              <a:rPr lang="ru-RU" sz="1400" dirty="0" smtClean="0">
                <a:solidFill>
                  <a:schemeClr val="tx2"/>
                </a:solidFill>
                <a:latin typeface="Segoe" pitchFamily="34" charset="0"/>
              </a:rPr>
              <a:t>МП и более</a:t>
            </a:r>
            <a:endParaRPr lang="en-US" sz="1400" dirty="0">
              <a:solidFill>
                <a:schemeClr val="tx2"/>
              </a:solidFill>
              <a:latin typeface="Segoe" pitchFamily="34" charset="0"/>
            </a:endParaRPr>
          </a:p>
        </p:txBody>
      </p:sp>
      <p:sp>
        <p:nvSpPr>
          <p:cNvPr id="25" name="Rectangle 24"/>
          <p:cNvSpPr/>
          <p:nvPr/>
        </p:nvSpPr>
        <p:spPr bwMode="auto">
          <a:xfrm>
            <a:off x="3623734" y="2859494"/>
            <a:ext cx="8565090" cy="557639"/>
          </a:xfrm>
          <a:prstGeom prst="rect">
            <a:avLst/>
          </a:prstGeom>
          <a:solidFill>
            <a:schemeClr val="tx1">
              <a:lumMod val="50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548427" tIns="45700" rIns="91401" bIns="45700" numCol="1" rtlCol="0" anchor="ctr" anchorCtr="0" compatLnSpc="1">
            <a:prstTxWarp prst="textNoShape">
              <a:avLst/>
            </a:prstTxWarp>
          </a:bodyPr>
          <a:lstStyle/>
          <a:p>
            <a:pPr>
              <a:buSzPct val="65000"/>
            </a:pPr>
            <a:r>
              <a:rPr lang="ru-RU" sz="1600" b="1" dirty="0" smtClean="0">
                <a:solidFill>
                  <a:schemeClr val="tx2"/>
                </a:solidFill>
                <a:latin typeface="Segoe" pitchFamily="34" charset="0"/>
              </a:rPr>
              <a:t>Мультимедиа</a:t>
            </a:r>
            <a:endParaRPr lang="en-US" sz="1600" b="1" dirty="0">
              <a:solidFill>
                <a:schemeClr val="tx2"/>
              </a:solidFill>
              <a:latin typeface="Segoe" pitchFamily="34" charset="0"/>
            </a:endParaRPr>
          </a:p>
          <a:p>
            <a:pPr>
              <a:buSzPct val="65000"/>
            </a:pPr>
            <a:r>
              <a:rPr lang="ru-RU" sz="1400" dirty="0" smtClean="0">
                <a:solidFill>
                  <a:schemeClr val="tx2"/>
                </a:solidFill>
                <a:latin typeface="Segoe" pitchFamily="34" charset="0"/>
              </a:rPr>
              <a:t>Единые спецификации, </a:t>
            </a:r>
            <a:r>
              <a:rPr lang="en-US" sz="1400" dirty="0" smtClean="0">
                <a:solidFill>
                  <a:schemeClr val="tx2"/>
                </a:solidFill>
                <a:latin typeface="Segoe" pitchFamily="34" charset="0"/>
              </a:rPr>
              <a:t>Codec </a:t>
            </a:r>
            <a:r>
              <a:rPr lang="en-US" sz="1400" dirty="0">
                <a:solidFill>
                  <a:schemeClr val="tx2"/>
                </a:solidFill>
                <a:latin typeface="Segoe" pitchFamily="34" charset="0"/>
              </a:rPr>
              <a:t>acceleration</a:t>
            </a:r>
          </a:p>
        </p:txBody>
      </p:sp>
      <p:sp>
        <p:nvSpPr>
          <p:cNvPr id="26" name="Rectangle 25"/>
          <p:cNvSpPr/>
          <p:nvPr/>
        </p:nvSpPr>
        <p:spPr bwMode="auto">
          <a:xfrm>
            <a:off x="3623734" y="3496570"/>
            <a:ext cx="8565090" cy="557639"/>
          </a:xfrm>
          <a:prstGeom prst="rect">
            <a:avLst/>
          </a:prstGeom>
          <a:solidFill>
            <a:schemeClr val="bg1">
              <a:lumMod val="75000"/>
              <a:lumOff val="25000"/>
              <a:alpha val="15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548427" tIns="45700" rIns="91401" bIns="45700" numCol="1" rtlCol="0" anchor="ctr" anchorCtr="0" compatLnSpc="1">
            <a:prstTxWarp prst="textNoShape">
              <a:avLst/>
            </a:prstTxWarp>
          </a:bodyPr>
          <a:lstStyle/>
          <a:p>
            <a:pPr>
              <a:buSzPct val="65000"/>
            </a:pPr>
            <a:r>
              <a:rPr lang="ru-RU" sz="1600" b="1" dirty="0" smtClean="0">
                <a:solidFill>
                  <a:schemeClr val="tx2"/>
                </a:solidFill>
                <a:latin typeface="Segoe" pitchFamily="34" charset="0"/>
              </a:rPr>
              <a:t>Память</a:t>
            </a:r>
            <a:endParaRPr lang="en-US" sz="1600" b="1" dirty="0">
              <a:solidFill>
                <a:schemeClr val="tx2"/>
              </a:solidFill>
              <a:latin typeface="Segoe" pitchFamily="34" charset="0"/>
            </a:endParaRPr>
          </a:p>
          <a:p>
            <a:pPr>
              <a:buSzPct val="65000"/>
            </a:pPr>
            <a:r>
              <a:rPr lang="en-US" sz="1400" dirty="0">
                <a:solidFill>
                  <a:schemeClr val="tx2"/>
                </a:solidFill>
                <a:latin typeface="Segoe" pitchFamily="34" charset="0"/>
              </a:rPr>
              <a:t>256MB RAM </a:t>
            </a:r>
            <a:r>
              <a:rPr lang="ru-RU" sz="1400" dirty="0" smtClean="0">
                <a:solidFill>
                  <a:schemeClr val="tx2"/>
                </a:solidFill>
                <a:latin typeface="Segoe" pitchFamily="34" charset="0"/>
              </a:rPr>
              <a:t>и более, </a:t>
            </a:r>
            <a:r>
              <a:rPr lang="en-US" sz="1400" dirty="0" smtClean="0">
                <a:solidFill>
                  <a:schemeClr val="tx2"/>
                </a:solidFill>
                <a:latin typeface="Segoe" pitchFamily="34" charset="0"/>
              </a:rPr>
              <a:t>8GB </a:t>
            </a:r>
            <a:r>
              <a:rPr lang="en-US" sz="1400" dirty="0">
                <a:solidFill>
                  <a:schemeClr val="tx2"/>
                </a:solidFill>
                <a:latin typeface="Segoe" pitchFamily="34" charset="0"/>
              </a:rPr>
              <a:t>Flash </a:t>
            </a:r>
            <a:r>
              <a:rPr lang="ru-RU" sz="1400" dirty="0" smtClean="0">
                <a:solidFill>
                  <a:schemeClr val="tx2"/>
                </a:solidFill>
                <a:latin typeface="Segoe" pitchFamily="34" charset="0"/>
              </a:rPr>
              <a:t>и более</a:t>
            </a:r>
            <a:endParaRPr lang="en-US" sz="1400" dirty="0">
              <a:solidFill>
                <a:schemeClr val="tx2"/>
              </a:solidFill>
              <a:latin typeface="Segoe" pitchFamily="34" charset="0"/>
            </a:endParaRPr>
          </a:p>
        </p:txBody>
      </p:sp>
      <p:sp>
        <p:nvSpPr>
          <p:cNvPr id="27" name="Rectangle 26"/>
          <p:cNvSpPr/>
          <p:nvPr/>
        </p:nvSpPr>
        <p:spPr bwMode="auto">
          <a:xfrm>
            <a:off x="3623734" y="4133644"/>
            <a:ext cx="8565091" cy="557639"/>
          </a:xfrm>
          <a:prstGeom prst="rect">
            <a:avLst/>
          </a:prstGeom>
          <a:solidFill>
            <a:schemeClr val="tx1">
              <a:lumMod val="50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548427" tIns="45700" rIns="91401" bIns="45700" numCol="1" rtlCol="0" anchor="ctr" anchorCtr="0" compatLnSpc="1">
            <a:prstTxWarp prst="textNoShape">
              <a:avLst/>
            </a:prstTxWarp>
          </a:bodyPr>
          <a:lstStyle/>
          <a:p>
            <a:pPr>
              <a:buSzPct val="65000"/>
            </a:pPr>
            <a:r>
              <a:rPr lang="en-US" sz="1600" b="1" dirty="0">
                <a:solidFill>
                  <a:schemeClr val="tx2"/>
                </a:solidFill>
                <a:latin typeface="Segoe" pitchFamily="34" charset="0"/>
              </a:rPr>
              <a:t>GPU</a:t>
            </a:r>
          </a:p>
          <a:p>
            <a:pPr>
              <a:buSzPct val="65000"/>
            </a:pPr>
            <a:r>
              <a:rPr lang="en-US" sz="1400" dirty="0">
                <a:solidFill>
                  <a:schemeClr val="tx2"/>
                </a:solidFill>
                <a:latin typeface="Segoe" pitchFamily="34" charset="0"/>
              </a:rPr>
              <a:t>DirectX 9 acceleration</a:t>
            </a:r>
          </a:p>
        </p:txBody>
      </p:sp>
      <p:sp>
        <p:nvSpPr>
          <p:cNvPr id="28" name="Rectangle 27"/>
          <p:cNvSpPr/>
          <p:nvPr/>
        </p:nvSpPr>
        <p:spPr bwMode="auto">
          <a:xfrm>
            <a:off x="3623734" y="4770718"/>
            <a:ext cx="8565090" cy="557639"/>
          </a:xfrm>
          <a:prstGeom prst="rect">
            <a:avLst/>
          </a:prstGeom>
          <a:solidFill>
            <a:schemeClr val="bg1">
              <a:lumMod val="75000"/>
              <a:lumOff val="25000"/>
              <a:alpha val="15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548427" tIns="45700" rIns="91401" bIns="45700" numCol="1" rtlCol="0" anchor="ctr" anchorCtr="0" compatLnSpc="1">
            <a:prstTxWarp prst="textNoShape">
              <a:avLst/>
            </a:prstTxWarp>
          </a:bodyPr>
          <a:lstStyle/>
          <a:p>
            <a:pPr>
              <a:buSzPct val="65000"/>
            </a:pPr>
            <a:r>
              <a:rPr lang="en-US" sz="1600" b="1" dirty="0">
                <a:solidFill>
                  <a:schemeClr val="tx2"/>
                </a:solidFill>
                <a:latin typeface="Segoe" pitchFamily="34" charset="0"/>
              </a:rPr>
              <a:t>CPU</a:t>
            </a:r>
          </a:p>
          <a:p>
            <a:pPr>
              <a:buSzPct val="65000"/>
            </a:pPr>
            <a:r>
              <a:rPr lang="en-US" sz="1400" dirty="0">
                <a:solidFill>
                  <a:schemeClr val="tx2"/>
                </a:solidFill>
                <a:latin typeface="Segoe" pitchFamily="34" charset="0"/>
              </a:rPr>
              <a:t>ARMv7 Cortex/Scorpion </a:t>
            </a:r>
            <a:r>
              <a:rPr lang="ru-RU" sz="1400" dirty="0" smtClean="0">
                <a:solidFill>
                  <a:schemeClr val="tx2"/>
                </a:solidFill>
                <a:latin typeface="Segoe" pitchFamily="34" charset="0"/>
              </a:rPr>
              <a:t>и более</a:t>
            </a:r>
            <a:endParaRPr lang="en-US" sz="1400" dirty="0">
              <a:solidFill>
                <a:schemeClr val="tx2"/>
              </a:solidFill>
              <a:latin typeface="Segoe" pitchFamily="34" charset="0"/>
            </a:endParaRPr>
          </a:p>
        </p:txBody>
      </p:sp>
      <p:sp>
        <p:nvSpPr>
          <p:cNvPr id="36" name="Rounded Rectangle 35"/>
          <p:cNvSpPr/>
          <p:nvPr/>
        </p:nvSpPr>
        <p:spPr bwMode="auto">
          <a:xfrm>
            <a:off x="185195" y="1106313"/>
            <a:ext cx="1516283" cy="4646307"/>
          </a:xfrm>
          <a:prstGeom prst="roundRect">
            <a:avLst/>
          </a:prstGeom>
          <a:solidFill>
            <a:schemeClr val="accent4"/>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vert270" wrap="square" lIns="91401" tIns="45700" rIns="91401" bIns="45700" numCol="1" rtlCol="0" anchor="t" anchorCtr="0" compatLnSpc="1">
            <a:prstTxWarp prst="textNoShape">
              <a:avLst/>
            </a:prstTxWarp>
          </a:bodyPr>
          <a:lstStyle/>
          <a:p>
            <a:pPr algn="ctr" defTabSz="913744" fontAlgn="base">
              <a:spcBef>
                <a:spcPct val="0"/>
              </a:spcBef>
              <a:spcAft>
                <a:spcPct val="0"/>
              </a:spcAft>
            </a:pPr>
            <a:endParaRPr lang="en-US" sz="2000" dirty="0">
              <a:solidFill>
                <a:schemeClr val="bg1"/>
              </a:solidFill>
              <a:latin typeface="Segoe" pitchFamily="34" charset="0"/>
            </a:endParaRPr>
          </a:p>
          <a:p>
            <a:pPr algn="ctr" defTabSz="913744" fontAlgn="base">
              <a:spcBef>
                <a:spcPct val="0"/>
              </a:spcBef>
              <a:spcAft>
                <a:spcPct val="0"/>
              </a:spcAft>
            </a:pPr>
            <a:r>
              <a:rPr lang="en-US" sz="2000" dirty="0">
                <a:solidFill>
                  <a:schemeClr val="bg1"/>
                </a:solidFill>
                <a:latin typeface="Segoe" pitchFamily="34" charset="0"/>
              </a:rPr>
              <a:t>800 </a:t>
            </a:r>
            <a:r>
              <a:rPr lang="ru-RU" sz="2000" dirty="0" smtClean="0">
                <a:solidFill>
                  <a:schemeClr val="bg1"/>
                </a:solidFill>
                <a:latin typeface="Segoe" pitchFamily="34" charset="0"/>
              </a:rPr>
              <a:t>или</a:t>
            </a:r>
            <a:r>
              <a:rPr lang="en-US" sz="2000" dirty="0" smtClean="0">
                <a:solidFill>
                  <a:schemeClr val="bg1"/>
                </a:solidFill>
                <a:latin typeface="Segoe" pitchFamily="34" charset="0"/>
              </a:rPr>
              <a:t> </a:t>
            </a:r>
            <a:r>
              <a:rPr lang="en-US" sz="2000" dirty="0">
                <a:solidFill>
                  <a:schemeClr val="bg1"/>
                </a:solidFill>
                <a:latin typeface="Segoe" pitchFamily="34" charset="0"/>
              </a:rPr>
              <a:t>480</a:t>
            </a:r>
          </a:p>
        </p:txBody>
      </p:sp>
      <p:sp>
        <p:nvSpPr>
          <p:cNvPr id="37" name="Rectangle 36"/>
          <p:cNvSpPr/>
          <p:nvPr/>
        </p:nvSpPr>
        <p:spPr>
          <a:xfrm>
            <a:off x="-1" y="5328358"/>
            <a:ext cx="12296633" cy="112888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rtlCol="0" anchor="ctr"/>
          <a:lstStyle/>
          <a:p>
            <a:pPr algn="ctr"/>
            <a:endParaRPr lang="en-US" dirty="0"/>
          </a:p>
        </p:txBody>
      </p:sp>
      <p:sp>
        <p:nvSpPr>
          <p:cNvPr id="38" name="Rectangle 37"/>
          <p:cNvSpPr/>
          <p:nvPr/>
        </p:nvSpPr>
        <p:spPr>
          <a:xfrm>
            <a:off x="-1" y="5828294"/>
            <a:ext cx="12188825" cy="81562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rtlCol="0" anchor="ctr"/>
          <a:lstStyle/>
          <a:p>
            <a:pPr algn="ctr"/>
            <a:endParaRPr lang="en-US" dirty="0"/>
          </a:p>
        </p:txBody>
      </p:sp>
      <p:sp>
        <p:nvSpPr>
          <p:cNvPr id="39" name="Rounded Rectangle 38"/>
          <p:cNvSpPr/>
          <p:nvPr/>
        </p:nvSpPr>
        <p:spPr bwMode="auto">
          <a:xfrm>
            <a:off x="1016998" y="5694745"/>
            <a:ext cx="2673043" cy="983849"/>
          </a:xfrm>
          <a:prstGeom prst="roundRect">
            <a:avLst/>
          </a:prstGeom>
          <a:solidFill>
            <a:schemeClr val="accent4"/>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01" tIns="45700" rIns="91401" bIns="0" numCol="1" rtlCol="0" anchor="b" anchorCtr="0" compatLnSpc="1">
            <a:prstTxWarp prst="textNoShape">
              <a:avLst/>
            </a:prstTxWarp>
          </a:bodyPr>
          <a:lstStyle/>
          <a:p>
            <a:pPr algn="ctr" defTabSz="913744" fontAlgn="base">
              <a:spcBef>
                <a:spcPct val="0"/>
              </a:spcBef>
              <a:spcAft>
                <a:spcPct val="0"/>
              </a:spcAft>
            </a:pPr>
            <a:r>
              <a:rPr lang="en-US" sz="2000" dirty="0">
                <a:solidFill>
                  <a:schemeClr val="bg1"/>
                </a:solidFill>
                <a:latin typeface="Segoe" pitchFamily="34" charset="0"/>
              </a:rPr>
              <a:t>480 </a:t>
            </a:r>
            <a:r>
              <a:rPr lang="ru-RU" sz="2000" dirty="0" smtClean="0">
                <a:solidFill>
                  <a:schemeClr val="bg1"/>
                </a:solidFill>
                <a:latin typeface="Segoe" pitchFamily="34" charset="0"/>
              </a:rPr>
              <a:t>или</a:t>
            </a:r>
            <a:r>
              <a:rPr lang="en-US" sz="2000" dirty="0" smtClean="0">
                <a:solidFill>
                  <a:schemeClr val="bg1"/>
                </a:solidFill>
                <a:latin typeface="Segoe" pitchFamily="34" charset="0"/>
              </a:rPr>
              <a:t> </a:t>
            </a:r>
            <a:r>
              <a:rPr lang="en-US" sz="2000" dirty="0">
                <a:solidFill>
                  <a:schemeClr val="bg1"/>
                </a:solidFill>
                <a:latin typeface="Segoe" pitchFamily="34" charset="0"/>
              </a:rPr>
              <a:t>320</a:t>
            </a:r>
          </a:p>
          <a:p>
            <a:pPr algn="ctr" defTabSz="913744" fontAlgn="base">
              <a:spcBef>
                <a:spcPct val="0"/>
              </a:spcBef>
              <a:spcAft>
                <a:spcPct val="0"/>
              </a:spcAft>
            </a:pPr>
            <a:endParaRPr lang="en-US" sz="2000" dirty="0">
              <a:solidFill>
                <a:schemeClr val="bg1"/>
              </a:solidFill>
              <a:latin typeface="Segoe" pitchFamily="34" charset="0"/>
            </a:endParaRPr>
          </a:p>
        </p:txBody>
      </p:sp>
      <p:pic>
        <p:nvPicPr>
          <p:cNvPr id="40" name="Picture 2"/>
          <p:cNvPicPr>
            <a:picLocks noChangeAspect="1" noChangeArrowheads="1"/>
          </p:cNvPicPr>
          <p:nvPr/>
        </p:nvPicPr>
        <p:blipFill>
          <a:blip r:embed="rId3" cstate="print"/>
          <a:stretch>
            <a:fillRect/>
          </a:stretch>
        </p:blipFill>
        <p:spPr bwMode="auto">
          <a:xfrm>
            <a:off x="834950" y="794707"/>
            <a:ext cx="3037142" cy="5374602"/>
          </a:xfrm>
          <a:prstGeom prst="rect">
            <a:avLst/>
          </a:prstGeom>
          <a:noFill/>
          <a:ln w="9525">
            <a:noFill/>
            <a:miter lim="800000"/>
            <a:headEnd/>
            <a:tailEnd/>
          </a:ln>
        </p:spPr>
      </p:pic>
      <p:cxnSp>
        <p:nvCxnSpPr>
          <p:cNvPr id="41" name="Straight Connector 40"/>
          <p:cNvCxnSpPr/>
          <p:nvPr/>
        </p:nvCxnSpPr>
        <p:spPr>
          <a:xfrm flipV="1">
            <a:off x="3748547" y="5565475"/>
            <a:ext cx="393192" cy="108"/>
          </a:xfrm>
          <a:prstGeom prst="line">
            <a:avLst/>
          </a:prstGeom>
          <a:ln w="53975" cap="rnd">
            <a:solidFill>
              <a:schemeClr val="bg1"/>
            </a:solidFill>
            <a:prstDash val="sysDot"/>
          </a:ln>
        </p:spPr>
        <p:style>
          <a:lnRef idx="1">
            <a:schemeClr val="accent6"/>
          </a:lnRef>
          <a:fillRef idx="0">
            <a:schemeClr val="accent6"/>
          </a:fillRef>
          <a:effectRef idx="0">
            <a:schemeClr val="accent6"/>
          </a:effectRef>
          <a:fontRef idx="minor">
            <a:schemeClr val="tx1"/>
          </a:fontRef>
        </p:style>
      </p:cxnSp>
      <p:sp>
        <p:nvSpPr>
          <p:cNvPr id="42" name="Rectangle 41"/>
          <p:cNvSpPr/>
          <p:nvPr/>
        </p:nvSpPr>
        <p:spPr>
          <a:xfrm>
            <a:off x="1111849" y="5350936"/>
            <a:ext cx="2483344" cy="429193"/>
          </a:xfrm>
          <a:prstGeom prst="rect">
            <a:avLst/>
          </a:prstGeom>
          <a:noFill/>
          <a:ln w="38100">
            <a:solidFill>
              <a:srgbClr val="FFC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rtlCol="0" anchor="ctr"/>
          <a:lstStyle/>
          <a:p>
            <a:pPr algn="ctr"/>
            <a:endParaRPr lang="en-US" dirty="0"/>
          </a:p>
        </p:txBody>
      </p:sp>
      <p:sp>
        <p:nvSpPr>
          <p:cNvPr id="43" name="Rectangle 42"/>
          <p:cNvSpPr/>
          <p:nvPr/>
        </p:nvSpPr>
        <p:spPr>
          <a:xfrm>
            <a:off x="4069643" y="5386190"/>
            <a:ext cx="4572000" cy="369332"/>
          </a:xfrm>
          <a:prstGeom prst="rect">
            <a:avLst/>
          </a:prstGeom>
        </p:spPr>
        <p:txBody>
          <a:bodyPr lIns="91404" tIns="45703" rIns="91404" bIns="45703" anchor="ctr">
            <a:spAutoFit/>
          </a:bodyPr>
          <a:lstStyle/>
          <a:p>
            <a:pPr>
              <a:buSzPct val="65000"/>
            </a:pPr>
            <a:r>
              <a:rPr lang="ru-RU" b="1" dirty="0" smtClean="0">
                <a:solidFill>
                  <a:schemeClr val="bg1"/>
                </a:solidFill>
                <a:latin typeface="Segoe" pitchFamily="34" charset="0"/>
              </a:rPr>
              <a:t>Аппаратные кнопки</a:t>
            </a:r>
            <a:r>
              <a:rPr lang="en-US" b="1" dirty="0" smtClean="0">
                <a:solidFill>
                  <a:schemeClr val="bg1"/>
                </a:solidFill>
                <a:latin typeface="Segoe" pitchFamily="34" charset="0"/>
              </a:rPr>
              <a:t> </a:t>
            </a:r>
            <a:r>
              <a:rPr lang="en-US" dirty="0" smtClean="0">
                <a:solidFill>
                  <a:schemeClr val="bg1"/>
                </a:solidFill>
                <a:latin typeface="Segoe" pitchFamily="34" charset="0"/>
              </a:rPr>
              <a:t>| </a:t>
            </a:r>
            <a:r>
              <a:rPr lang="en-US" dirty="0" smtClean="0">
                <a:solidFill>
                  <a:schemeClr val="bg1"/>
                </a:solidFill>
              </a:rPr>
              <a:t>Back, Start, Search</a:t>
            </a:r>
          </a:p>
        </p:txBody>
      </p:sp>
      <p:pic>
        <p:nvPicPr>
          <p:cNvPr id="18" name="Picture 17" descr="C:\Users\petepete\AppData\Local\Microsoft\Windows\Temporary Internet Files\Content.Outlook\9UBPUGJH\Start_800.png"/>
          <p:cNvPicPr>
            <a:picLocks noChangeAspect="1" noChangeArrowheads="1"/>
          </p:cNvPicPr>
          <p:nvPr/>
        </p:nvPicPr>
        <p:blipFill>
          <a:blip r:embed="rId4" cstate="print"/>
          <a:srcRect/>
          <a:stretch>
            <a:fillRect/>
          </a:stretch>
        </p:blipFill>
        <p:spPr bwMode="auto">
          <a:xfrm>
            <a:off x="1111849" y="1091423"/>
            <a:ext cx="2483344" cy="4138907"/>
          </a:xfrm>
          <a:prstGeom prst="rect">
            <a:avLst/>
          </a:prstGeom>
          <a:noFill/>
        </p:spPr>
      </p:pic>
    </p:spTree>
    <p:extLst>
      <p:ext uri="{BB962C8B-B14F-4D97-AF65-F5344CB8AC3E}">
        <p14:creationId xmlns:p14="http://schemas.microsoft.com/office/powerpoint/2010/main" val="177647535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9"/>
          <p:cNvGrpSpPr/>
          <p:nvPr/>
        </p:nvGrpSpPr>
        <p:grpSpPr>
          <a:xfrm>
            <a:off x="3263147" y="1523289"/>
            <a:ext cx="8925679" cy="868680"/>
            <a:chOff x="2675092" y="1157272"/>
            <a:chExt cx="6696003" cy="870145"/>
          </a:xfrm>
        </p:grpSpPr>
        <p:sp>
          <p:nvSpPr>
            <p:cNvPr id="71" name="Bar 1"/>
            <p:cNvSpPr/>
            <p:nvPr/>
          </p:nvSpPr>
          <p:spPr bwMode="auto">
            <a:xfrm>
              <a:off x="2675092" y="1157272"/>
              <a:ext cx="6696003" cy="870145"/>
            </a:xfrm>
            <a:prstGeom prst="rect">
              <a:avLst/>
            </a:prstGeom>
            <a:solidFill>
              <a:schemeClr val="tx1">
                <a:alpha val="14000"/>
              </a:schemeClr>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2800" dirty="0" smtClean="0">
                <a:gradFill>
                  <a:gsLst>
                    <a:gs pos="0">
                      <a:schemeClr val="tx1"/>
                    </a:gs>
                    <a:gs pos="100000">
                      <a:schemeClr val="tx1"/>
                    </a:gs>
                  </a:gsLst>
                  <a:lin ang="5400000" scaled="0"/>
                </a:gradFill>
              </a:endParaRPr>
            </a:p>
          </p:txBody>
        </p:sp>
        <p:sp>
          <p:nvSpPr>
            <p:cNvPr id="72" name="Text 1"/>
            <p:cNvSpPr/>
            <p:nvPr/>
          </p:nvSpPr>
          <p:spPr>
            <a:xfrm>
              <a:off x="3182995" y="1273257"/>
              <a:ext cx="5864467" cy="638172"/>
            </a:xfrm>
            <a:prstGeom prst="rect">
              <a:avLst/>
            </a:prstGeom>
          </p:spPr>
          <p:txBody>
            <a:bodyPr wrap="square" lIns="0" tIns="0" rIns="91440" bIns="0" anchor="ctr" anchorCtr="0">
              <a:spAutoFit/>
            </a:bodyPr>
            <a:lstStyle/>
            <a:p>
              <a:pPr>
                <a:lnSpc>
                  <a:spcPct val="90000"/>
                </a:lnSpc>
                <a:spcBef>
                  <a:spcPct val="0"/>
                </a:spcBef>
                <a:defRPr/>
              </a:pPr>
              <a:r>
                <a:rPr lang="ru-RU" sz="2800" kern="0" spc="-50" dirty="0" smtClean="0">
                  <a:gradFill>
                    <a:gsLst>
                      <a:gs pos="0">
                        <a:schemeClr val="tx1"/>
                      </a:gs>
                      <a:gs pos="100000">
                        <a:schemeClr val="tx1"/>
                      </a:gs>
                    </a:gsLst>
                    <a:lin ang="5400000" scaled="0"/>
                  </a:gradFill>
                  <a:latin typeface="+mj-lt"/>
                  <a:ea typeface="Segoe UI" pitchFamily="34" charset="0"/>
                  <a:cs typeface="Segoe UI" pitchFamily="34" charset="0"/>
                </a:rPr>
                <a:t>НАСЫЩЕННЫЕ ПРИЛОЖЕНИЯ</a:t>
              </a:r>
              <a:endParaRPr lang="en-US" sz="2800" kern="0" spc="-50" dirty="0" smtClean="0">
                <a:gradFill>
                  <a:gsLst>
                    <a:gs pos="0">
                      <a:schemeClr val="tx1"/>
                    </a:gs>
                    <a:gs pos="100000">
                      <a:schemeClr val="tx1"/>
                    </a:gs>
                  </a:gsLst>
                  <a:lin ang="5400000" scaled="0"/>
                </a:gradFill>
                <a:latin typeface="+mj-lt"/>
                <a:ea typeface="Segoe UI" pitchFamily="34" charset="0"/>
                <a:cs typeface="Segoe UI" pitchFamily="34" charset="0"/>
              </a:endParaRPr>
            </a:p>
            <a:p>
              <a:pPr>
                <a:lnSpc>
                  <a:spcPct val="90000"/>
                </a:lnSpc>
                <a:spcBef>
                  <a:spcPct val="0"/>
                </a:spcBef>
                <a:defRPr/>
              </a:pPr>
              <a:r>
                <a:rPr lang="ru-RU" kern="0" spc="-50" dirty="0" smtClean="0">
                  <a:gradFill>
                    <a:gsLst>
                      <a:gs pos="0">
                        <a:schemeClr val="tx1">
                          <a:alpha val="56000"/>
                        </a:schemeClr>
                      </a:gs>
                      <a:gs pos="100000">
                        <a:schemeClr val="tx1">
                          <a:alpha val="56000"/>
                        </a:schemeClr>
                      </a:gs>
                    </a:gsLst>
                    <a:lin ang="5400000" scaled="0"/>
                  </a:gradFill>
                  <a:latin typeface="+mj-lt"/>
                  <a:ea typeface="Segoe UI" pitchFamily="34" charset="0"/>
                  <a:cs typeface="Segoe UI" pitchFamily="34" charset="0"/>
                </a:rPr>
                <a:t>Интерактивные возможности </a:t>
              </a:r>
              <a:r>
                <a:rPr lang="en-US" kern="0" spc="-50" dirty="0" smtClean="0">
                  <a:gradFill>
                    <a:gsLst>
                      <a:gs pos="0">
                        <a:schemeClr val="tx1">
                          <a:alpha val="56000"/>
                        </a:schemeClr>
                      </a:gs>
                      <a:gs pos="100000">
                        <a:schemeClr val="tx1">
                          <a:alpha val="56000"/>
                        </a:schemeClr>
                      </a:gs>
                    </a:gsLst>
                    <a:lin ang="5400000" scaled="0"/>
                  </a:gradFill>
                  <a:latin typeface="+mj-lt"/>
                  <a:ea typeface="Segoe UI" pitchFamily="34" charset="0"/>
                  <a:cs typeface="Segoe UI" pitchFamily="34" charset="0"/>
                </a:rPr>
                <a:t>Silverlight</a:t>
              </a:r>
              <a:endParaRPr lang="en-US" kern="0" spc="-50" dirty="0">
                <a:gradFill>
                  <a:gsLst>
                    <a:gs pos="0">
                      <a:schemeClr val="tx1">
                        <a:alpha val="56000"/>
                      </a:schemeClr>
                    </a:gs>
                    <a:gs pos="100000">
                      <a:schemeClr val="tx1">
                        <a:alpha val="56000"/>
                      </a:schemeClr>
                    </a:gs>
                  </a:gsLst>
                  <a:lin ang="5400000" scaled="0"/>
                </a:gradFill>
                <a:latin typeface="+mj-lt"/>
                <a:ea typeface="Segoe UI" pitchFamily="34" charset="0"/>
                <a:cs typeface="Segoe UI" pitchFamily="34" charset="0"/>
              </a:endParaRPr>
            </a:p>
          </p:txBody>
        </p:sp>
      </p:grpSp>
      <p:grpSp>
        <p:nvGrpSpPr>
          <p:cNvPr id="3" name="Group 73"/>
          <p:cNvGrpSpPr/>
          <p:nvPr/>
        </p:nvGrpSpPr>
        <p:grpSpPr>
          <a:xfrm>
            <a:off x="3263142" y="2459129"/>
            <a:ext cx="8925683" cy="868680"/>
            <a:chOff x="2675092" y="2917137"/>
            <a:chExt cx="6696006" cy="868680"/>
          </a:xfrm>
        </p:grpSpPr>
        <p:sp>
          <p:nvSpPr>
            <p:cNvPr id="75" name="Bar 3"/>
            <p:cNvSpPr/>
            <p:nvPr/>
          </p:nvSpPr>
          <p:spPr bwMode="auto">
            <a:xfrm>
              <a:off x="2675092" y="2917137"/>
              <a:ext cx="6696006" cy="868680"/>
            </a:xfrm>
            <a:prstGeom prst="rect">
              <a:avLst/>
            </a:prstGeom>
            <a:solidFill>
              <a:schemeClr val="tx1">
                <a:alpha val="14000"/>
              </a:schemeClr>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2800" dirty="0" smtClean="0">
                <a:gradFill>
                  <a:gsLst>
                    <a:gs pos="0">
                      <a:schemeClr val="tx1"/>
                    </a:gs>
                    <a:gs pos="100000">
                      <a:schemeClr val="tx1"/>
                    </a:gs>
                  </a:gsLst>
                  <a:lin ang="5400000" scaled="0"/>
                </a:gradFill>
              </a:endParaRPr>
            </a:p>
          </p:txBody>
        </p:sp>
        <p:sp>
          <p:nvSpPr>
            <p:cNvPr id="76" name="Text 3"/>
            <p:cNvSpPr/>
            <p:nvPr/>
          </p:nvSpPr>
          <p:spPr>
            <a:xfrm>
              <a:off x="3182999" y="3032928"/>
              <a:ext cx="5489159" cy="637097"/>
            </a:xfrm>
            <a:prstGeom prst="rect">
              <a:avLst/>
            </a:prstGeom>
          </p:spPr>
          <p:txBody>
            <a:bodyPr wrap="square" lIns="0" tIns="0" rIns="91440" bIns="0" anchor="ctr" anchorCtr="0">
              <a:spAutoFit/>
            </a:bodyPr>
            <a:lstStyle/>
            <a:p>
              <a:pPr>
                <a:lnSpc>
                  <a:spcPct val="90000"/>
                </a:lnSpc>
                <a:spcBef>
                  <a:spcPct val="0"/>
                </a:spcBef>
                <a:defRPr/>
              </a:pPr>
              <a:r>
                <a:rPr lang="ru-RU" sz="2800" kern="0" spc="-50" dirty="0" smtClean="0">
                  <a:gradFill>
                    <a:gsLst>
                      <a:gs pos="0">
                        <a:schemeClr val="tx1"/>
                      </a:gs>
                      <a:gs pos="100000">
                        <a:schemeClr val="tx1"/>
                      </a:gs>
                    </a:gsLst>
                    <a:lin ang="5400000" scaled="0"/>
                  </a:gradFill>
                  <a:latin typeface="+mj-lt"/>
                  <a:ea typeface="Segoe UI" pitchFamily="34" charset="0"/>
                  <a:cs typeface="Segoe UI" pitchFamily="34" charset="0"/>
                </a:rPr>
                <a:t>ЕДИНАЯ ПЛАТФОРМА РАЗРАБОТКИ</a:t>
              </a:r>
              <a:endParaRPr lang="en-US" sz="2800" kern="0" spc="-50" dirty="0" smtClean="0">
                <a:gradFill>
                  <a:gsLst>
                    <a:gs pos="0">
                      <a:schemeClr val="tx1"/>
                    </a:gs>
                    <a:gs pos="100000">
                      <a:schemeClr val="tx1"/>
                    </a:gs>
                  </a:gsLst>
                  <a:lin ang="5400000" scaled="0"/>
                </a:gradFill>
                <a:latin typeface="+mj-lt"/>
                <a:ea typeface="Segoe UI" pitchFamily="34" charset="0"/>
                <a:cs typeface="Segoe UI" pitchFamily="34" charset="0"/>
              </a:endParaRPr>
            </a:p>
            <a:p>
              <a:pPr>
                <a:lnSpc>
                  <a:spcPct val="90000"/>
                </a:lnSpc>
                <a:spcBef>
                  <a:spcPct val="0"/>
                </a:spcBef>
                <a:defRPr/>
              </a:pPr>
              <a:r>
                <a:rPr lang="ru-RU" kern="0" spc="-50" dirty="0" smtClean="0">
                  <a:gradFill>
                    <a:gsLst>
                      <a:gs pos="0">
                        <a:schemeClr val="tx1">
                          <a:alpha val="56000"/>
                        </a:schemeClr>
                      </a:gs>
                      <a:gs pos="100000">
                        <a:schemeClr val="tx1">
                          <a:alpha val="56000"/>
                        </a:schemeClr>
                      </a:gs>
                    </a:gsLst>
                    <a:lin ang="5400000" scaled="0"/>
                  </a:gradFill>
                  <a:latin typeface="+mj-lt"/>
                  <a:ea typeface="Segoe UI" pitchFamily="34" charset="0"/>
                  <a:cs typeface="Segoe UI" pitchFamily="34" charset="0"/>
                </a:rPr>
                <a:t>Инструменты </a:t>
              </a:r>
              <a:r>
                <a:rPr lang="en-US" kern="0" spc="-50" dirty="0" smtClean="0">
                  <a:gradFill>
                    <a:gsLst>
                      <a:gs pos="0">
                        <a:schemeClr val="tx1">
                          <a:alpha val="56000"/>
                        </a:schemeClr>
                      </a:gs>
                      <a:gs pos="100000">
                        <a:schemeClr val="tx1">
                          <a:alpha val="56000"/>
                        </a:schemeClr>
                      </a:gs>
                    </a:gsLst>
                    <a:lin ang="5400000" scaled="0"/>
                  </a:gradFill>
                  <a:latin typeface="+mj-lt"/>
                  <a:ea typeface="Segoe UI" pitchFamily="34" charset="0"/>
                  <a:cs typeface="Segoe UI" pitchFamily="34" charset="0"/>
                </a:rPr>
                <a:t>&gt; </a:t>
              </a:r>
              <a:r>
                <a:rPr lang="ru-RU" kern="0" spc="-50" dirty="0" smtClean="0">
                  <a:gradFill>
                    <a:gsLst>
                      <a:gs pos="0">
                        <a:schemeClr val="tx1">
                          <a:alpha val="56000"/>
                        </a:schemeClr>
                      </a:gs>
                      <a:gs pos="100000">
                        <a:schemeClr val="tx1">
                          <a:alpha val="56000"/>
                        </a:schemeClr>
                      </a:gs>
                    </a:gsLst>
                    <a:lin ang="5400000" scaled="0"/>
                  </a:gradFill>
                  <a:latin typeface="+mj-lt"/>
                  <a:ea typeface="Segoe UI" pitchFamily="34" charset="0"/>
                  <a:cs typeface="Segoe UI" pitchFamily="34" charset="0"/>
                </a:rPr>
                <a:t>сообщество </a:t>
              </a:r>
              <a:r>
                <a:rPr lang="en-US" kern="0" spc="-50" dirty="0" smtClean="0">
                  <a:gradFill>
                    <a:gsLst>
                      <a:gs pos="0">
                        <a:schemeClr val="tx1">
                          <a:alpha val="56000"/>
                        </a:schemeClr>
                      </a:gs>
                      <a:gs pos="100000">
                        <a:schemeClr val="tx1">
                          <a:alpha val="56000"/>
                        </a:schemeClr>
                      </a:gs>
                    </a:gsLst>
                    <a:lin ang="5400000" scaled="0"/>
                  </a:gradFill>
                  <a:latin typeface="+mj-lt"/>
                  <a:ea typeface="Segoe UI" pitchFamily="34" charset="0"/>
                  <a:cs typeface="Segoe UI" pitchFamily="34" charset="0"/>
                </a:rPr>
                <a:t>&gt; </a:t>
              </a:r>
              <a:r>
                <a:rPr lang="ru-RU" kern="0" spc="-50" dirty="0" smtClean="0">
                  <a:gradFill>
                    <a:gsLst>
                      <a:gs pos="0">
                        <a:schemeClr val="tx1">
                          <a:alpha val="56000"/>
                        </a:schemeClr>
                      </a:gs>
                      <a:gs pos="100000">
                        <a:schemeClr val="tx1">
                          <a:alpha val="56000"/>
                        </a:schemeClr>
                      </a:gs>
                    </a:gsLst>
                    <a:lin ang="5400000" scaled="0"/>
                  </a:gradFill>
                  <a:latin typeface="+mj-lt"/>
                  <a:ea typeface="Segoe UI" pitchFamily="34" charset="0"/>
                  <a:cs typeface="Segoe UI" pitchFamily="34" charset="0"/>
                </a:rPr>
                <a:t>дистрибуция</a:t>
              </a:r>
              <a:endParaRPr lang="en-US" kern="0" spc="-50" dirty="0">
                <a:gradFill>
                  <a:gsLst>
                    <a:gs pos="0">
                      <a:schemeClr val="tx1">
                        <a:alpha val="56000"/>
                      </a:schemeClr>
                    </a:gs>
                    <a:gs pos="100000">
                      <a:schemeClr val="tx1">
                        <a:alpha val="56000"/>
                      </a:schemeClr>
                    </a:gs>
                  </a:gsLst>
                  <a:lin ang="5400000" scaled="0"/>
                </a:gradFill>
                <a:latin typeface="+mj-lt"/>
                <a:ea typeface="Segoe UI" pitchFamily="34" charset="0"/>
                <a:cs typeface="Segoe UI" pitchFamily="34" charset="0"/>
              </a:endParaRPr>
            </a:p>
          </p:txBody>
        </p:sp>
      </p:grpSp>
      <p:grpSp>
        <p:nvGrpSpPr>
          <p:cNvPr id="4" name="Group 77"/>
          <p:cNvGrpSpPr/>
          <p:nvPr/>
        </p:nvGrpSpPr>
        <p:grpSpPr>
          <a:xfrm>
            <a:off x="3263142" y="3394969"/>
            <a:ext cx="8925683" cy="868680"/>
            <a:chOff x="2675092" y="3736901"/>
            <a:chExt cx="6696006" cy="868680"/>
          </a:xfrm>
        </p:grpSpPr>
        <p:sp>
          <p:nvSpPr>
            <p:cNvPr id="79" name="Bar 4"/>
            <p:cNvSpPr/>
            <p:nvPr/>
          </p:nvSpPr>
          <p:spPr bwMode="auto">
            <a:xfrm>
              <a:off x="2675092" y="3736901"/>
              <a:ext cx="6696006" cy="868680"/>
            </a:xfrm>
            <a:prstGeom prst="rect">
              <a:avLst/>
            </a:prstGeom>
            <a:solidFill>
              <a:schemeClr val="tx1">
                <a:alpha val="14000"/>
              </a:schemeClr>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2800" dirty="0" smtClean="0">
                <a:gradFill>
                  <a:gsLst>
                    <a:gs pos="0">
                      <a:schemeClr val="tx1"/>
                    </a:gs>
                    <a:gs pos="100000">
                      <a:schemeClr val="tx1"/>
                    </a:gs>
                  </a:gsLst>
                  <a:lin ang="5400000" scaled="0"/>
                </a:gradFill>
              </a:endParaRPr>
            </a:p>
          </p:txBody>
        </p:sp>
        <p:sp>
          <p:nvSpPr>
            <p:cNvPr id="80" name="Text 4"/>
            <p:cNvSpPr/>
            <p:nvPr/>
          </p:nvSpPr>
          <p:spPr>
            <a:xfrm>
              <a:off x="3182999" y="3852692"/>
              <a:ext cx="5001491" cy="637097"/>
            </a:xfrm>
            <a:prstGeom prst="rect">
              <a:avLst/>
            </a:prstGeom>
          </p:spPr>
          <p:txBody>
            <a:bodyPr wrap="square" lIns="0" tIns="0" rIns="91440" bIns="0" anchor="ctr" anchorCtr="0">
              <a:spAutoFit/>
            </a:bodyPr>
            <a:lstStyle/>
            <a:p>
              <a:pPr>
                <a:lnSpc>
                  <a:spcPct val="90000"/>
                </a:lnSpc>
                <a:spcBef>
                  <a:spcPct val="0"/>
                </a:spcBef>
                <a:defRPr/>
              </a:pPr>
              <a:r>
                <a:rPr lang="ru-RU" sz="2800" kern="0" spc="-50" dirty="0" smtClean="0">
                  <a:gradFill>
                    <a:gsLst>
                      <a:gs pos="0">
                        <a:schemeClr val="tx1"/>
                      </a:gs>
                      <a:gs pos="100000">
                        <a:schemeClr val="tx1"/>
                      </a:gs>
                    </a:gsLst>
                    <a:lin ang="5400000" scaled="0"/>
                  </a:gradFill>
                  <a:latin typeface="+mj-lt"/>
                  <a:ea typeface="Segoe UI" pitchFamily="34" charset="0"/>
                  <a:cs typeface="Segoe UI" pitchFamily="34" charset="0"/>
                </a:rPr>
                <a:t>ЕДИНЫЙ МАГАЗИН ПРИЛОЖЕНИЙ</a:t>
              </a:r>
              <a:endParaRPr lang="en-US" sz="2800" kern="0" spc="-50" dirty="0" smtClean="0">
                <a:gradFill>
                  <a:gsLst>
                    <a:gs pos="0">
                      <a:schemeClr val="tx1"/>
                    </a:gs>
                    <a:gs pos="100000">
                      <a:schemeClr val="tx1"/>
                    </a:gs>
                  </a:gsLst>
                  <a:lin ang="5400000" scaled="0"/>
                </a:gradFill>
                <a:latin typeface="+mj-lt"/>
                <a:ea typeface="Segoe UI" pitchFamily="34" charset="0"/>
                <a:cs typeface="Segoe UI" pitchFamily="34" charset="0"/>
              </a:endParaRPr>
            </a:p>
            <a:p>
              <a:pPr>
                <a:lnSpc>
                  <a:spcPct val="90000"/>
                </a:lnSpc>
                <a:spcBef>
                  <a:spcPct val="0"/>
                </a:spcBef>
                <a:defRPr/>
              </a:pPr>
              <a:r>
                <a:rPr lang="ru-RU" kern="0" spc="-50" dirty="0" smtClean="0">
                  <a:gradFill>
                    <a:gsLst>
                      <a:gs pos="0">
                        <a:schemeClr val="tx1">
                          <a:alpha val="56000"/>
                        </a:schemeClr>
                      </a:gs>
                      <a:gs pos="100000">
                        <a:schemeClr val="tx1">
                          <a:alpha val="56000"/>
                        </a:schemeClr>
                      </a:gs>
                    </a:gsLst>
                    <a:lin ang="5400000" scaled="0"/>
                  </a:gradFill>
                  <a:latin typeface="+mj-lt"/>
                  <a:ea typeface="Segoe UI" pitchFamily="34" charset="0"/>
                  <a:cs typeface="Segoe UI" pitchFamily="34" charset="0"/>
                </a:rPr>
                <a:t>Канал доставки потребителю</a:t>
              </a:r>
              <a:endParaRPr lang="en-US" kern="0" spc="-50" dirty="0">
                <a:gradFill>
                  <a:gsLst>
                    <a:gs pos="0">
                      <a:schemeClr val="tx1">
                        <a:alpha val="56000"/>
                      </a:schemeClr>
                    </a:gs>
                    <a:gs pos="100000">
                      <a:schemeClr val="tx1">
                        <a:alpha val="56000"/>
                      </a:schemeClr>
                    </a:gs>
                  </a:gsLst>
                  <a:lin ang="5400000" scaled="0"/>
                </a:gradFill>
                <a:latin typeface="+mj-lt"/>
                <a:ea typeface="Segoe UI" pitchFamily="34" charset="0"/>
                <a:cs typeface="Segoe UI" pitchFamily="34" charset="0"/>
              </a:endParaRPr>
            </a:p>
          </p:txBody>
        </p:sp>
      </p:grpSp>
      <p:grpSp>
        <p:nvGrpSpPr>
          <p:cNvPr id="5" name="Group 81"/>
          <p:cNvGrpSpPr/>
          <p:nvPr/>
        </p:nvGrpSpPr>
        <p:grpSpPr>
          <a:xfrm>
            <a:off x="3263142" y="4330809"/>
            <a:ext cx="8925683" cy="868680"/>
            <a:chOff x="2675092" y="4556665"/>
            <a:chExt cx="6696006" cy="868680"/>
          </a:xfrm>
        </p:grpSpPr>
        <p:sp>
          <p:nvSpPr>
            <p:cNvPr id="83" name="Bar 5"/>
            <p:cNvSpPr/>
            <p:nvPr/>
          </p:nvSpPr>
          <p:spPr bwMode="auto">
            <a:xfrm>
              <a:off x="2675092" y="4556665"/>
              <a:ext cx="6696006" cy="868680"/>
            </a:xfrm>
            <a:prstGeom prst="rect">
              <a:avLst/>
            </a:prstGeom>
            <a:solidFill>
              <a:schemeClr val="tx1">
                <a:alpha val="14000"/>
              </a:schemeClr>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2800" dirty="0" smtClean="0">
                <a:gradFill>
                  <a:gsLst>
                    <a:gs pos="0">
                      <a:schemeClr val="tx1"/>
                    </a:gs>
                    <a:gs pos="100000">
                      <a:schemeClr val="tx1"/>
                    </a:gs>
                  </a:gsLst>
                  <a:lin ang="5400000" scaled="0"/>
                </a:gradFill>
              </a:endParaRPr>
            </a:p>
          </p:txBody>
        </p:sp>
        <p:sp>
          <p:nvSpPr>
            <p:cNvPr id="84" name="Text 5"/>
            <p:cNvSpPr/>
            <p:nvPr/>
          </p:nvSpPr>
          <p:spPr>
            <a:xfrm>
              <a:off x="3182999" y="4672456"/>
              <a:ext cx="5001491" cy="637097"/>
            </a:xfrm>
            <a:prstGeom prst="rect">
              <a:avLst/>
            </a:prstGeom>
          </p:spPr>
          <p:txBody>
            <a:bodyPr wrap="square" lIns="0" tIns="0" rIns="91440" bIns="0" anchor="ctr" anchorCtr="0">
              <a:spAutoFit/>
            </a:bodyPr>
            <a:lstStyle/>
            <a:p>
              <a:pPr>
                <a:lnSpc>
                  <a:spcPct val="90000"/>
                </a:lnSpc>
                <a:spcBef>
                  <a:spcPct val="0"/>
                </a:spcBef>
                <a:defRPr/>
              </a:pPr>
              <a:r>
                <a:rPr lang="ru-RU" sz="2800" kern="0" spc="-50" dirty="0" smtClean="0">
                  <a:gradFill>
                    <a:gsLst>
                      <a:gs pos="0">
                        <a:schemeClr val="tx1"/>
                      </a:gs>
                      <a:gs pos="100000">
                        <a:schemeClr val="tx1"/>
                      </a:gs>
                    </a:gsLst>
                    <a:lin ang="5400000" scaled="0"/>
                  </a:gradFill>
                  <a:latin typeface="+mj-lt"/>
                  <a:ea typeface="Segoe UI" pitchFamily="34" charset="0"/>
                  <a:cs typeface="Segoe UI" pitchFamily="34" charset="0"/>
                </a:rPr>
                <a:t>МОЩНЫЕ И ЗНАКОМЫЕ СРЕДСТВА</a:t>
              </a:r>
            </a:p>
            <a:p>
              <a:pPr>
                <a:lnSpc>
                  <a:spcPct val="90000"/>
                </a:lnSpc>
                <a:spcBef>
                  <a:spcPct val="0"/>
                </a:spcBef>
                <a:defRPr/>
              </a:pPr>
              <a:r>
                <a:rPr lang="en-US" kern="0" spc="-50" dirty="0" smtClean="0">
                  <a:gradFill>
                    <a:gsLst>
                      <a:gs pos="0">
                        <a:schemeClr val="tx1">
                          <a:alpha val="56000"/>
                        </a:schemeClr>
                      </a:gs>
                      <a:gs pos="100000">
                        <a:schemeClr val="tx1">
                          <a:alpha val="56000"/>
                        </a:schemeClr>
                      </a:gs>
                    </a:gsLst>
                    <a:lin ang="5400000" scaled="0"/>
                  </a:gradFill>
                  <a:latin typeface="+mj-lt"/>
                  <a:ea typeface="Segoe UI" pitchFamily="34" charset="0"/>
                  <a:cs typeface="Segoe UI" pitchFamily="34" charset="0"/>
                </a:rPr>
                <a:t>Visual Studio, Expression Blend, Silverlight, </a:t>
              </a:r>
              <a:r>
                <a:rPr lang="ru-RU" kern="0" spc="-50" dirty="0" smtClean="0">
                  <a:gradFill>
                    <a:gsLst>
                      <a:gs pos="0">
                        <a:schemeClr val="tx1">
                          <a:alpha val="56000"/>
                        </a:schemeClr>
                      </a:gs>
                      <a:gs pos="100000">
                        <a:schemeClr val="tx1">
                          <a:alpha val="56000"/>
                        </a:schemeClr>
                      </a:gs>
                    </a:gsLst>
                    <a:lin ang="5400000" scaled="0"/>
                  </a:gradFill>
                  <a:latin typeface="+mj-lt"/>
                  <a:ea typeface="Segoe UI" pitchFamily="34" charset="0"/>
                  <a:cs typeface="Segoe UI" pitchFamily="34" charset="0"/>
                </a:rPr>
                <a:t>и </a:t>
              </a:r>
              <a:r>
                <a:rPr lang="en-US" kern="0" spc="-50" dirty="0" smtClean="0">
                  <a:gradFill>
                    <a:gsLst>
                      <a:gs pos="0">
                        <a:schemeClr val="tx1">
                          <a:alpha val="56000"/>
                        </a:schemeClr>
                      </a:gs>
                      <a:gs pos="100000">
                        <a:schemeClr val="tx1">
                          <a:alpha val="56000"/>
                        </a:schemeClr>
                      </a:gs>
                    </a:gsLst>
                    <a:lin ang="5400000" scaled="0"/>
                  </a:gradFill>
                  <a:latin typeface="+mj-lt"/>
                  <a:ea typeface="Segoe UI" pitchFamily="34" charset="0"/>
                  <a:cs typeface="Segoe UI" pitchFamily="34" charset="0"/>
                </a:rPr>
                <a:t>XNA</a:t>
              </a:r>
              <a:endParaRPr lang="en-US" kern="0" spc="-50" dirty="0">
                <a:gradFill>
                  <a:gsLst>
                    <a:gs pos="0">
                      <a:schemeClr val="tx1">
                        <a:alpha val="56000"/>
                      </a:schemeClr>
                    </a:gs>
                    <a:gs pos="100000">
                      <a:schemeClr val="tx1">
                        <a:alpha val="56000"/>
                      </a:schemeClr>
                    </a:gs>
                  </a:gsLst>
                  <a:lin ang="5400000" scaled="0"/>
                </a:gradFill>
                <a:latin typeface="+mj-lt"/>
                <a:ea typeface="Segoe UI" pitchFamily="34" charset="0"/>
                <a:cs typeface="Segoe UI" pitchFamily="34" charset="0"/>
              </a:endParaRPr>
            </a:p>
          </p:txBody>
        </p:sp>
      </p:grpSp>
      <p:grpSp>
        <p:nvGrpSpPr>
          <p:cNvPr id="6" name="Group 85"/>
          <p:cNvGrpSpPr/>
          <p:nvPr/>
        </p:nvGrpSpPr>
        <p:grpSpPr>
          <a:xfrm>
            <a:off x="3273927" y="5266648"/>
            <a:ext cx="8914898" cy="868680"/>
            <a:chOff x="2683184" y="5376428"/>
            <a:chExt cx="6477000" cy="868680"/>
          </a:xfrm>
        </p:grpSpPr>
        <p:sp>
          <p:nvSpPr>
            <p:cNvPr id="87" name="Bar 6"/>
            <p:cNvSpPr/>
            <p:nvPr/>
          </p:nvSpPr>
          <p:spPr bwMode="auto">
            <a:xfrm>
              <a:off x="2683184" y="5376428"/>
              <a:ext cx="6477000" cy="868680"/>
            </a:xfrm>
            <a:prstGeom prst="rect">
              <a:avLst/>
            </a:prstGeom>
            <a:solidFill>
              <a:schemeClr val="tx1">
                <a:alpha val="14000"/>
              </a:schemeClr>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2800" dirty="0" smtClean="0">
                <a:gradFill>
                  <a:gsLst>
                    <a:gs pos="0">
                      <a:schemeClr val="tx1"/>
                    </a:gs>
                    <a:gs pos="100000">
                      <a:schemeClr val="tx1"/>
                    </a:gs>
                  </a:gsLst>
                  <a:lin ang="5400000" scaled="0"/>
                </a:gradFill>
              </a:endParaRPr>
            </a:p>
          </p:txBody>
        </p:sp>
        <p:sp>
          <p:nvSpPr>
            <p:cNvPr id="88" name="Text 6"/>
            <p:cNvSpPr/>
            <p:nvPr/>
          </p:nvSpPr>
          <p:spPr>
            <a:xfrm>
              <a:off x="3167238" y="5492219"/>
              <a:ext cx="5001491" cy="637097"/>
            </a:xfrm>
            <a:prstGeom prst="rect">
              <a:avLst/>
            </a:prstGeom>
          </p:spPr>
          <p:txBody>
            <a:bodyPr wrap="square" lIns="0" tIns="0" rIns="91440" bIns="0" anchor="ctr" anchorCtr="0">
              <a:spAutoFit/>
            </a:bodyPr>
            <a:lstStyle/>
            <a:p>
              <a:pPr>
                <a:lnSpc>
                  <a:spcPct val="90000"/>
                </a:lnSpc>
                <a:spcBef>
                  <a:spcPct val="0"/>
                </a:spcBef>
                <a:defRPr/>
              </a:pPr>
              <a:r>
                <a:rPr lang="ru-RU" sz="2800" kern="0" spc="-50" dirty="0" smtClean="0">
                  <a:gradFill>
                    <a:gsLst>
                      <a:gs pos="0">
                        <a:schemeClr val="tx1"/>
                      </a:gs>
                      <a:gs pos="100000">
                        <a:schemeClr val="tx1"/>
                      </a:gs>
                    </a:gsLst>
                    <a:lin ang="5400000" scaled="0"/>
                  </a:gradFill>
                  <a:latin typeface="+mj-lt"/>
                  <a:ea typeface="Segoe UI" pitchFamily="34" charset="0"/>
                  <a:cs typeface="Segoe UI" pitchFamily="34" charset="0"/>
                </a:rPr>
                <a:t>«3 ЭКРАНА»</a:t>
              </a:r>
              <a:endParaRPr lang="en-US" sz="2800" kern="0" spc="-50" dirty="0" smtClean="0">
                <a:gradFill>
                  <a:gsLst>
                    <a:gs pos="0">
                      <a:schemeClr val="tx1"/>
                    </a:gs>
                    <a:gs pos="100000">
                      <a:schemeClr val="tx1"/>
                    </a:gs>
                  </a:gsLst>
                  <a:lin ang="5400000" scaled="0"/>
                </a:gradFill>
                <a:latin typeface="+mj-lt"/>
                <a:ea typeface="Segoe UI" pitchFamily="34" charset="0"/>
                <a:cs typeface="Segoe UI" pitchFamily="34" charset="0"/>
              </a:endParaRPr>
            </a:p>
            <a:p>
              <a:pPr>
                <a:lnSpc>
                  <a:spcPct val="90000"/>
                </a:lnSpc>
                <a:spcBef>
                  <a:spcPct val="0"/>
                </a:spcBef>
                <a:defRPr/>
              </a:pPr>
              <a:r>
                <a:rPr lang="ru-RU" kern="0" spc="-50" dirty="0" smtClean="0">
                  <a:gradFill>
                    <a:gsLst>
                      <a:gs pos="0">
                        <a:schemeClr val="tx1">
                          <a:alpha val="56000"/>
                        </a:schemeClr>
                      </a:gs>
                      <a:gs pos="100000">
                        <a:schemeClr val="tx1">
                          <a:alpha val="56000"/>
                        </a:schemeClr>
                      </a:gs>
                    </a:gsLst>
                    <a:lin ang="5400000" scaled="0"/>
                  </a:gradFill>
                  <a:latin typeface="+mj-lt"/>
                  <a:ea typeface="Segoe UI" pitchFamily="34" charset="0"/>
                  <a:cs typeface="Segoe UI" pitchFamily="34" charset="0"/>
                </a:rPr>
                <a:t>Единые приложения на телефоне, браузере и десктопе</a:t>
              </a:r>
              <a:endParaRPr lang="en-US" kern="0" spc="-50" dirty="0">
                <a:gradFill>
                  <a:gsLst>
                    <a:gs pos="0">
                      <a:schemeClr val="tx1">
                        <a:alpha val="56000"/>
                      </a:schemeClr>
                    </a:gs>
                    <a:gs pos="100000">
                      <a:schemeClr val="tx1">
                        <a:alpha val="56000"/>
                      </a:schemeClr>
                    </a:gs>
                  </a:gsLst>
                  <a:lin ang="5400000" scaled="0"/>
                </a:gradFill>
                <a:latin typeface="+mj-lt"/>
                <a:ea typeface="Segoe UI" pitchFamily="34" charset="0"/>
                <a:cs typeface="Segoe UI" pitchFamily="34" charset="0"/>
              </a:endParaRPr>
            </a:p>
          </p:txBody>
        </p:sp>
      </p:grpSp>
      <p:sp useBgFill="1">
        <p:nvSpPr>
          <p:cNvPr id="24" name="Rectangle 23"/>
          <p:cNvSpPr/>
          <p:nvPr/>
        </p:nvSpPr>
        <p:spPr>
          <a:xfrm>
            <a:off x="-317969" y="1262063"/>
            <a:ext cx="3047206" cy="498633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tkmedfs1\public\larryli\Chip Vollers\Netflix\2.png"/>
          <p:cNvPicPr>
            <a:picLocks noChangeArrowheads="1"/>
          </p:cNvPicPr>
          <p:nvPr/>
        </p:nvPicPr>
        <p:blipFill>
          <a:blip r:embed="rId3" cstate="print">
            <a:extLst>
              <a:ext uri="{28A0092B-C50C-407E-A947-70E740481C1C}">
                <a14:useLocalDpi xmlns:a14="http://schemas.microsoft.com/office/drawing/2010/main" val="0"/>
              </a:ext>
            </a:extLst>
          </a:blip>
          <a:srcRect l="1263" t="928" r="1930" b="847"/>
          <a:stretch>
            <a:fillRect/>
          </a:stretch>
        </p:blipFill>
        <p:spPr bwMode="auto">
          <a:xfrm>
            <a:off x="1165746" y="1452562"/>
            <a:ext cx="2346961" cy="4738687"/>
          </a:xfrm>
          <a:prstGeom prst="roundRect">
            <a:avLst>
              <a:gd name="adj" fmla="val 3478"/>
            </a:avLst>
          </a:prstGeom>
          <a:noFill/>
          <a:extLst>
            <a:ext uri="{909E8E84-426E-40DD-AFC4-6F175D3DCCD1}">
              <a14:hiddenFill xmlns:a14="http://schemas.microsoft.com/office/drawing/2010/main">
                <a:solidFill>
                  <a:srgbClr val="FFFFFF"/>
                </a:solidFill>
              </a14:hiddenFill>
            </a:ext>
          </a:extLst>
        </p:spPr>
      </p:pic>
      <p:sp>
        <p:nvSpPr>
          <p:cNvPr id="21" name="Title 20"/>
          <p:cNvSpPr>
            <a:spLocks noGrp="1"/>
          </p:cNvSpPr>
          <p:nvPr>
            <p:ph type="title"/>
          </p:nvPr>
        </p:nvSpPr>
        <p:spPr>
          <a:xfrm>
            <a:off x="507868" y="228600"/>
            <a:ext cx="11173090" cy="553998"/>
          </a:xfrm>
        </p:spPr>
        <p:txBody>
          <a:bodyPr/>
          <a:lstStyle/>
          <a:p>
            <a:r>
              <a:rPr lang="ru-RU" dirty="0" smtClean="0"/>
              <a:t>Единая экосистема</a:t>
            </a:r>
            <a:endParaRPr lang="en-US" sz="2800" spc="0" dirty="0">
              <a:ln>
                <a:noFill/>
              </a:ln>
              <a:solidFill>
                <a:srgbClr val="D6E032">
                  <a:alpha val="99000"/>
                </a:srgbClr>
              </a:solidFill>
              <a:cs typeface="+mn-cs"/>
            </a:endParaRPr>
          </a:p>
        </p:txBody>
      </p:sp>
    </p:spTree>
    <p:extLst>
      <p:ext uri="{BB962C8B-B14F-4D97-AF65-F5344CB8AC3E}">
        <p14:creationId xmlns:p14="http://schemas.microsoft.com/office/powerpoint/2010/main" val="11365183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9637" y="489098"/>
            <a:ext cx="12825595" cy="63689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07735" y="60642"/>
            <a:ext cx="11173090" cy="553998"/>
          </a:xfrm>
        </p:spPr>
        <p:txBody>
          <a:bodyPr/>
          <a:lstStyle/>
          <a:p>
            <a:r>
              <a:rPr lang="ru-RU" dirty="0" smtClean="0"/>
              <a:t>Где разработчики могут зарабатывать деньги</a:t>
            </a:r>
            <a:endParaRPr lang="en-US" dirty="0">
              <a:solidFill>
                <a:srgbClr val="FF0000"/>
              </a:solidFill>
            </a:endParaRPr>
          </a:p>
        </p:txBody>
      </p:sp>
      <p:sp>
        <p:nvSpPr>
          <p:cNvPr id="17" name="TextBox 16"/>
          <p:cNvSpPr txBox="1"/>
          <p:nvPr/>
        </p:nvSpPr>
        <p:spPr>
          <a:xfrm>
            <a:off x="9977470" y="2687550"/>
            <a:ext cx="1085407" cy="307777"/>
          </a:xfrm>
          <a:prstGeom prst="rect">
            <a:avLst/>
          </a:prstGeom>
          <a:noFill/>
        </p:spPr>
        <p:txBody>
          <a:bodyPr wrap="square" rtlCol="0">
            <a:spAutoFit/>
          </a:bodyPr>
          <a:lstStyle/>
          <a:p>
            <a:r>
              <a:rPr lang="en-US" sz="1400" dirty="0" smtClean="0"/>
              <a:t>Taiwan</a:t>
            </a:r>
          </a:p>
        </p:txBody>
      </p:sp>
      <p:sp>
        <p:nvSpPr>
          <p:cNvPr id="18" name="TextBox 17"/>
          <p:cNvSpPr txBox="1"/>
          <p:nvPr/>
        </p:nvSpPr>
        <p:spPr>
          <a:xfrm>
            <a:off x="8191500" y="3831973"/>
            <a:ext cx="1219200" cy="307777"/>
          </a:xfrm>
          <a:prstGeom prst="rect">
            <a:avLst/>
          </a:prstGeom>
          <a:noFill/>
        </p:spPr>
        <p:txBody>
          <a:bodyPr wrap="square" rtlCol="0">
            <a:spAutoFit/>
          </a:bodyPr>
          <a:lstStyle/>
          <a:p>
            <a:pPr algn="r"/>
            <a:r>
              <a:rPr lang="en-US" sz="1400" dirty="0" smtClean="0"/>
              <a:t>Singapore</a:t>
            </a:r>
          </a:p>
        </p:txBody>
      </p:sp>
      <p:sp>
        <p:nvSpPr>
          <p:cNvPr id="19" name="TextBox 18"/>
          <p:cNvSpPr txBox="1"/>
          <p:nvPr/>
        </p:nvSpPr>
        <p:spPr>
          <a:xfrm>
            <a:off x="9746401" y="3018878"/>
            <a:ext cx="1738941" cy="307777"/>
          </a:xfrm>
          <a:prstGeom prst="rect">
            <a:avLst/>
          </a:prstGeom>
          <a:noFill/>
        </p:spPr>
        <p:txBody>
          <a:bodyPr wrap="square" rtlCol="0">
            <a:spAutoFit/>
          </a:bodyPr>
          <a:lstStyle/>
          <a:p>
            <a:r>
              <a:rPr lang="en-US" sz="1400" dirty="0" smtClean="0"/>
              <a:t>Hong Kong</a:t>
            </a:r>
          </a:p>
        </p:txBody>
      </p:sp>
      <p:sp>
        <p:nvSpPr>
          <p:cNvPr id="20" name="TextBox 19"/>
          <p:cNvSpPr txBox="1"/>
          <p:nvPr/>
        </p:nvSpPr>
        <p:spPr>
          <a:xfrm>
            <a:off x="221044" y="5011687"/>
            <a:ext cx="2224444" cy="461665"/>
          </a:xfrm>
          <a:prstGeom prst="rect">
            <a:avLst/>
          </a:prstGeom>
          <a:noFill/>
        </p:spPr>
        <p:txBody>
          <a:bodyPr wrap="square" rtlCol="0">
            <a:spAutoFit/>
          </a:bodyPr>
          <a:lstStyle/>
          <a:p>
            <a:pPr algn="ctr"/>
            <a:r>
              <a:rPr lang="ru-RU" sz="2400" dirty="0" smtClean="0">
                <a:solidFill>
                  <a:schemeClr val="tx1">
                    <a:lumMod val="50000"/>
                    <a:lumOff val="50000"/>
                  </a:schemeClr>
                </a:solidFill>
              </a:rPr>
              <a:t>30 рынков</a:t>
            </a:r>
            <a:endParaRPr lang="en-US" sz="2400" dirty="0" smtClean="0">
              <a:solidFill>
                <a:schemeClr val="tx1">
                  <a:lumMod val="50000"/>
                  <a:lumOff val="50000"/>
                </a:schemeClr>
              </a:solidFill>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044" y="5080560"/>
            <a:ext cx="320055" cy="320055"/>
          </a:xfrm>
          <a:prstGeom prst="rect">
            <a:avLst/>
          </a:prstGeom>
          <a:noFill/>
          <a:ln>
            <a:noFill/>
          </a:ln>
        </p:spPr>
      </p:pic>
      <p:sp>
        <p:nvSpPr>
          <p:cNvPr id="3" name="Oval 2"/>
          <p:cNvSpPr/>
          <p:nvPr/>
        </p:nvSpPr>
        <p:spPr bwMode="auto">
          <a:xfrm>
            <a:off x="9789652" y="3007380"/>
            <a:ext cx="63796" cy="75456"/>
          </a:xfrm>
          <a:prstGeom prst="ellipse">
            <a:avLst/>
          </a:prstGeom>
          <a:solidFill>
            <a:srgbClr val="00B050"/>
          </a:solidFill>
          <a:ln w="28575">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chemeClr val="bg1">
                  <a:alpha val="99000"/>
                </a:schemeClr>
              </a:solidFill>
            </a:endParaRPr>
          </a:p>
        </p:txBody>
      </p:sp>
      <p:sp>
        <p:nvSpPr>
          <p:cNvPr id="13" name="Oval 12"/>
          <p:cNvSpPr/>
          <p:nvPr/>
        </p:nvSpPr>
        <p:spPr bwMode="auto">
          <a:xfrm>
            <a:off x="9490335" y="3948133"/>
            <a:ext cx="63796" cy="75456"/>
          </a:xfrm>
          <a:prstGeom prst="ellipse">
            <a:avLst/>
          </a:prstGeom>
          <a:solidFill>
            <a:srgbClr val="00B050"/>
          </a:solidFill>
          <a:ln w="28575">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chemeClr val="bg1">
                  <a:alpha val="99000"/>
                </a:schemeClr>
              </a:solidFill>
            </a:endParaRPr>
          </a:p>
        </p:txBody>
      </p:sp>
    </p:spTree>
    <p:extLst>
      <p:ext uri="{BB962C8B-B14F-4D97-AF65-F5344CB8AC3E}">
        <p14:creationId xmlns:p14="http://schemas.microsoft.com/office/powerpoint/2010/main" val="252793766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03238" y="228600"/>
            <a:ext cx="11164887" cy="941388"/>
          </a:xfrm>
        </p:spPr>
        <p:txBody>
          <a:bodyPr/>
          <a:lstStyle/>
          <a:p>
            <a:r>
              <a:rPr lang="en-US" dirty="0" smtClean="0"/>
              <a:t>Windows Phone 7 Marketplace</a:t>
            </a:r>
            <a:br>
              <a:rPr lang="en-US" dirty="0" smtClean="0"/>
            </a:br>
            <a:r>
              <a:rPr lang="en-US" sz="2800" spc="0" dirty="0" smtClean="0">
                <a:ln>
                  <a:noFill/>
                </a:ln>
                <a:solidFill>
                  <a:srgbClr val="D6E032">
                    <a:alpha val="99000"/>
                  </a:srgbClr>
                </a:solidFill>
                <a:cs typeface="+mn-cs"/>
              </a:rPr>
              <a:t>An Overview</a:t>
            </a:r>
            <a:endParaRPr lang="en-US" sz="2800" spc="0" dirty="0">
              <a:ln>
                <a:noFill/>
              </a:ln>
              <a:solidFill>
                <a:srgbClr val="D6E032">
                  <a:alpha val="99000"/>
                </a:srgbClr>
              </a:solidFill>
              <a:cs typeface="+mn-cs"/>
            </a:endParaRPr>
          </a:p>
        </p:txBody>
      </p:sp>
      <p:grpSp>
        <p:nvGrpSpPr>
          <p:cNvPr id="2" name="Group 16"/>
          <p:cNvGrpSpPr/>
          <p:nvPr/>
        </p:nvGrpSpPr>
        <p:grpSpPr>
          <a:xfrm>
            <a:off x="-34421" y="2993058"/>
            <a:ext cx="12188824" cy="1882111"/>
            <a:chOff x="-1" y="1801386"/>
            <a:chExt cx="9143999" cy="2243247"/>
          </a:xfrm>
        </p:grpSpPr>
        <p:sp>
          <p:nvSpPr>
            <p:cNvPr id="7" name="Rectangle 6"/>
            <p:cNvSpPr/>
            <p:nvPr/>
          </p:nvSpPr>
          <p:spPr>
            <a:xfrm>
              <a:off x="-1" y="1801386"/>
              <a:ext cx="9143999" cy="1856562"/>
            </a:xfrm>
            <a:prstGeom prst="rect">
              <a:avLst/>
            </a:prstGeom>
            <a:solidFill>
              <a:schemeClr val="tx1">
                <a:alpha val="14000"/>
              </a:schemeClr>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2000" dirty="0" smtClean="0">
                <a:gradFill>
                  <a:gsLst>
                    <a:gs pos="0">
                      <a:srgbClr val="FFFFFF"/>
                    </a:gs>
                    <a:gs pos="100000">
                      <a:srgbClr val="FFFFFF"/>
                    </a:gs>
                  </a:gsLst>
                  <a:lin ang="5400000" scaled="0"/>
                </a:gradFill>
              </a:endParaRPr>
            </a:p>
          </p:txBody>
        </p:sp>
        <p:sp>
          <p:nvSpPr>
            <p:cNvPr id="9" name="Rectangle 8"/>
            <p:cNvSpPr/>
            <p:nvPr/>
          </p:nvSpPr>
          <p:spPr>
            <a:xfrm>
              <a:off x="329440" y="1807849"/>
              <a:ext cx="5315722" cy="572258"/>
            </a:xfrm>
            <a:prstGeom prst="rect">
              <a:avLst/>
            </a:prstGeom>
          </p:spPr>
          <p:txBody>
            <a:bodyPr wrap="square">
              <a:spAutoFit/>
            </a:bodyPr>
            <a:lstStyle/>
            <a:p>
              <a:pPr>
                <a:lnSpc>
                  <a:spcPct val="90000"/>
                </a:lnSpc>
                <a:spcAft>
                  <a:spcPts val="400"/>
                </a:spcAft>
              </a:pPr>
              <a:r>
                <a:rPr lang="ru-RU" sz="2800" dirty="0" smtClean="0">
                  <a:gradFill>
                    <a:gsLst>
                      <a:gs pos="0">
                        <a:schemeClr val="tx1"/>
                      </a:gs>
                      <a:gs pos="100000">
                        <a:schemeClr val="tx1"/>
                      </a:gs>
                    </a:gsLst>
                    <a:lin ang="5400000" scaled="0"/>
                  </a:gradFill>
                  <a:latin typeface="+mj-lt"/>
                  <a:ea typeface="Segoe UI" pitchFamily="34" charset="0"/>
                  <a:cs typeface="Zegoe UI SemiLight" charset="0"/>
                </a:rPr>
                <a:t>СВЯЗЬ С ПОЛЬЗОВАТЕЛЕМ</a:t>
              </a:r>
              <a:endParaRPr lang="en-US" sz="2800" dirty="0">
                <a:gradFill>
                  <a:gsLst>
                    <a:gs pos="0">
                      <a:schemeClr val="tx1"/>
                    </a:gs>
                    <a:gs pos="100000">
                      <a:schemeClr val="tx1"/>
                    </a:gs>
                  </a:gsLst>
                  <a:lin ang="5400000" scaled="0"/>
                </a:gradFill>
                <a:latin typeface="+mj-lt"/>
                <a:ea typeface="Segoe UI" pitchFamily="34" charset="0"/>
                <a:cs typeface="Zegoe UI SemiLight" charset="0"/>
              </a:endParaRPr>
            </a:p>
          </p:txBody>
        </p:sp>
        <p:sp>
          <p:nvSpPr>
            <p:cNvPr id="10" name="Rectangle 9"/>
            <p:cNvSpPr/>
            <p:nvPr/>
          </p:nvSpPr>
          <p:spPr>
            <a:xfrm>
              <a:off x="380930" y="2393888"/>
              <a:ext cx="5195958" cy="1650745"/>
            </a:xfrm>
            <a:prstGeom prst="rect">
              <a:avLst/>
            </a:prstGeom>
          </p:spPr>
          <p:txBody>
            <a:bodyPr wrap="square">
              <a:spAutoFit/>
            </a:bodyPr>
            <a:lstStyle/>
            <a:p>
              <a:pPr marL="292100" indent="-292100">
                <a:lnSpc>
                  <a:spcPct val="90000"/>
                </a:lnSpc>
                <a:spcBef>
                  <a:spcPct val="20000"/>
                </a:spcBef>
                <a:buSzPct val="100000"/>
                <a:buBlip>
                  <a:blip r:embed="rId3"/>
                </a:buBlip>
                <a:defRPr/>
              </a:pPr>
              <a:r>
                <a:rPr lang="en-US" sz="2000" dirty="0" smtClean="0">
                  <a:gradFill>
                    <a:gsLst>
                      <a:gs pos="0">
                        <a:schemeClr val="tx1"/>
                      </a:gs>
                      <a:gs pos="86000">
                        <a:schemeClr val="tx1"/>
                      </a:gs>
                    </a:gsLst>
                    <a:lin ang="0" scaled="0"/>
                  </a:gradFill>
                </a:rPr>
                <a:t>Trial API</a:t>
              </a:r>
            </a:p>
            <a:p>
              <a:pPr marL="292100" indent="-292100">
                <a:lnSpc>
                  <a:spcPct val="90000"/>
                </a:lnSpc>
                <a:spcBef>
                  <a:spcPct val="20000"/>
                </a:spcBef>
                <a:buSzPct val="100000"/>
                <a:buBlip>
                  <a:blip r:embed="rId3"/>
                </a:buBlip>
                <a:defRPr/>
              </a:pPr>
              <a:r>
                <a:rPr lang="ru-RU" sz="2000" dirty="0" smtClean="0">
                  <a:gradFill>
                    <a:gsLst>
                      <a:gs pos="0">
                        <a:schemeClr val="tx1"/>
                      </a:gs>
                      <a:gs pos="86000">
                        <a:schemeClr val="tx1"/>
                      </a:gs>
                    </a:gsLst>
                    <a:lin ang="0" scaled="0"/>
                  </a:gradFill>
                </a:rPr>
                <a:t>Бизнес модель и поддержка </a:t>
              </a:r>
              <a:r>
                <a:rPr lang="ru-RU" sz="2000" dirty="0" err="1" smtClean="0">
                  <a:gradFill>
                    <a:gsLst>
                      <a:gs pos="0">
                        <a:schemeClr val="tx1"/>
                      </a:gs>
                      <a:gs pos="86000">
                        <a:schemeClr val="tx1"/>
                      </a:gs>
                    </a:gsLst>
                    <a:lin ang="0" scaled="0"/>
                  </a:gradFill>
                </a:rPr>
                <a:t>биллинга</a:t>
              </a:r>
              <a:endParaRPr lang="en-US" sz="2000" dirty="0" smtClean="0">
                <a:gradFill>
                  <a:gsLst>
                    <a:gs pos="0">
                      <a:schemeClr val="tx1"/>
                    </a:gs>
                    <a:gs pos="86000">
                      <a:schemeClr val="tx1"/>
                    </a:gs>
                  </a:gsLst>
                  <a:lin ang="0" scaled="0"/>
                </a:gradFill>
              </a:endParaRPr>
            </a:p>
            <a:p>
              <a:pPr marL="292100" indent="-292100">
                <a:lnSpc>
                  <a:spcPct val="90000"/>
                </a:lnSpc>
                <a:spcBef>
                  <a:spcPct val="20000"/>
                </a:spcBef>
                <a:buSzPct val="100000"/>
                <a:buBlip>
                  <a:blip r:embed="rId3"/>
                </a:buBlip>
                <a:defRPr/>
              </a:pPr>
              <a:r>
                <a:rPr lang="en-US" sz="2000" dirty="0" smtClean="0">
                  <a:gradFill>
                    <a:gsLst>
                      <a:gs pos="0">
                        <a:schemeClr val="tx1"/>
                      </a:gs>
                      <a:gs pos="86000">
                        <a:schemeClr val="tx1"/>
                      </a:gs>
                    </a:gsLst>
                    <a:lin ang="0" scaled="0"/>
                  </a:gradFill>
                </a:rPr>
                <a:t>Push Notification</a:t>
              </a:r>
              <a:r>
                <a:rPr lang="ru-RU" sz="2000" dirty="0" smtClean="0">
                  <a:gradFill>
                    <a:gsLst>
                      <a:gs pos="0">
                        <a:schemeClr val="tx1"/>
                      </a:gs>
                      <a:gs pos="86000">
                        <a:schemeClr val="tx1"/>
                      </a:gs>
                    </a:gsLst>
                    <a:lin ang="0" scaled="0"/>
                  </a:gradFill>
                </a:rPr>
                <a:t> и обновления</a:t>
              </a:r>
              <a:endParaRPr lang="en-US" sz="2000" dirty="0" smtClean="0">
                <a:gradFill>
                  <a:gsLst>
                    <a:gs pos="0">
                      <a:schemeClr val="tx1"/>
                    </a:gs>
                    <a:gs pos="86000">
                      <a:schemeClr val="tx1"/>
                    </a:gs>
                  </a:gsLst>
                  <a:lin ang="0" scaled="0"/>
                </a:gradFill>
              </a:endParaRPr>
            </a:p>
            <a:p>
              <a:pPr marL="292100" indent="-292100">
                <a:lnSpc>
                  <a:spcPct val="90000"/>
                </a:lnSpc>
                <a:spcBef>
                  <a:spcPct val="20000"/>
                </a:spcBef>
                <a:buSzPct val="100000"/>
                <a:buBlip>
                  <a:blip r:embed="rId3"/>
                </a:buBlip>
                <a:defRPr/>
              </a:pPr>
              <a:endParaRPr lang="en-US" sz="2000" dirty="0">
                <a:gradFill>
                  <a:gsLst>
                    <a:gs pos="0">
                      <a:schemeClr val="tx1"/>
                    </a:gs>
                    <a:gs pos="86000">
                      <a:schemeClr val="tx1"/>
                    </a:gs>
                  </a:gsLst>
                  <a:lin ang="0" scaled="0"/>
                </a:gradFill>
              </a:endParaRPr>
            </a:p>
          </p:txBody>
        </p:sp>
      </p:grpSp>
      <p:grpSp>
        <p:nvGrpSpPr>
          <p:cNvPr id="4" name="Group 22"/>
          <p:cNvGrpSpPr/>
          <p:nvPr/>
        </p:nvGrpSpPr>
        <p:grpSpPr>
          <a:xfrm>
            <a:off x="-25398" y="4586515"/>
            <a:ext cx="12188824" cy="1532170"/>
            <a:chOff x="-1" y="3728812"/>
            <a:chExt cx="9143999" cy="1532170"/>
          </a:xfrm>
        </p:grpSpPr>
        <p:sp>
          <p:nvSpPr>
            <p:cNvPr id="12" name="Rectangle 11"/>
            <p:cNvSpPr/>
            <p:nvPr/>
          </p:nvSpPr>
          <p:spPr>
            <a:xfrm>
              <a:off x="-1" y="3731552"/>
              <a:ext cx="9143999" cy="1529430"/>
            </a:xfrm>
            <a:prstGeom prst="rect">
              <a:avLst/>
            </a:prstGeom>
            <a:solidFill>
              <a:schemeClr val="tx1">
                <a:alpha val="14000"/>
              </a:schemeClr>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2000" dirty="0" smtClean="0">
                <a:gradFill>
                  <a:gsLst>
                    <a:gs pos="0">
                      <a:srgbClr val="FFFFFF"/>
                    </a:gs>
                    <a:gs pos="100000">
                      <a:srgbClr val="FFFFFF"/>
                    </a:gs>
                  </a:gsLst>
                  <a:lin ang="5400000" scaled="0"/>
                </a:gradFill>
              </a:endParaRPr>
            </a:p>
          </p:txBody>
        </p:sp>
        <p:sp>
          <p:nvSpPr>
            <p:cNvPr id="14" name="Rectangle 13"/>
            <p:cNvSpPr/>
            <p:nvPr/>
          </p:nvSpPr>
          <p:spPr>
            <a:xfrm>
              <a:off x="329440" y="3728812"/>
              <a:ext cx="5315722" cy="480131"/>
            </a:xfrm>
            <a:prstGeom prst="rect">
              <a:avLst/>
            </a:prstGeom>
          </p:spPr>
          <p:txBody>
            <a:bodyPr wrap="square">
              <a:spAutoFit/>
            </a:bodyPr>
            <a:lstStyle/>
            <a:p>
              <a:pPr>
                <a:lnSpc>
                  <a:spcPct val="90000"/>
                </a:lnSpc>
                <a:spcAft>
                  <a:spcPts val="400"/>
                </a:spcAft>
              </a:pPr>
              <a:r>
                <a:rPr lang="ru-RU" sz="2800" dirty="0" smtClean="0">
                  <a:gradFill>
                    <a:gsLst>
                      <a:gs pos="0">
                        <a:schemeClr val="tx1"/>
                      </a:gs>
                      <a:gs pos="100000">
                        <a:schemeClr val="tx1"/>
                      </a:gs>
                    </a:gsLst>
                    <a:lin ang="5400000" scaled="0"/>
                  </a:gradFill>
                  <a:latin typeface="+mj-lt"/>
                  <a:ea typeface="Segoe UI" pitchFamily="34" charset="0"/>
                  <a:cs typeface="Zegoe UI SemiLight" charset="0"/>
                </a:rPr>
                <a:t>ЛЕГКОЕ УПРАВЛЕНИЕ БИЗНЕСОМ</a:t>
              </a:r>
              <a:endParaRPr lang="en-US" sz="2800" dirty="0">
                <a:gradFill>
                  <a:gsLst>
                    <a:gs pos="0">
                      <a:schemeClr val="tx1"/>
                    </a:gs>
                    <a:gs pos="100000">
                      <a:schemeClr val="tx1"/>
                    </a:gs>
                  </a:gsLst>
                  <a:lin ang="5400000" scaled="0"/>
                </a:gradFill>
                <a:latin typeface="+mj-lt"/>
                <a:ea typeface="Segoe UI" pitchFamily="34" charset="0"/>
                <a:cs typeface="Zegoe UI SemiLight" charset="0"/>
              </a:endParaRPr>
            </a:p>
          </p:txBody>
        </p:sp>
        <p:sp>
          <p:nvSpPr>
            <p:cNvPr id="15" name="Rectangle 14"/>
            <p:cNvSpPr/>
            <p:nvPr/>
          </p:nvSpPr>
          <p:spPr>
            <a:xfrm>
              <a:off x="380930" y="4214542"/>
              <a:ext cx="5802405" cy="1046440"/>
            </a:xfrm>
            <a:prstGeom prst="rect">
              <a:avLst/>
            </a:prstGeom>
          </p:spPr>
          <p:txBody>
            <a:bodyPr wrap="square">
              <a:spAutoFit/>
            </a:bodyPr>
            <a:lstStyle/>
            <a:p>
              <a:pPr marL="292100" indent="-292100">
                <a:lnSpc>
                  <a:spcPct val="90000"/>
                </a:lnSpc>
                <a:spcBef>
                  <a:spcPct val="20000"/>
                </a:spcBef>
                <a:buSzPct val="100000"/>
                <a:buBlip>
                  <a:blip r:embed="rId3"/>
                </a:buBlip>
                <a:defRPr/>
              </a:pPr>
              <a:r>
                <a:rPr lang="ru-RU" sz="2000" dirty="0" smtClean="0">
                  <a:gradFill>
                    <a:gsLst>
                      <a:gs pos="0">
                        <a:schemeClr val="tx1"/>
                      </a:gs>
                      <a:gs pos="86000">
                        <a:schemeClr val="tx1"/>
                      </a:gs>
                    </a:gsLst>
                    <a:lin ang="0" scaled="0"/>
                  </a:gradFill>
                </a:rPr>
                <a:t>Единые портал самообслуживания</a:t>
              </a:r>
              <a:endParaRPr lang="en-US" sz="2000" dirty="0">
                <a:gradFill>
                  <a:gsLst>
                    <a:gs pos="0">
                      <a:schemeClr val="tx1"/>
                    </a:gs>
                    <a:gs pos="86000">
                      <a:schemeClr val="tx1"/>
                    </a:gs>
                  </a:gsLst>
                  <a:lin ang="0" scaled="0"/>
                </a:gradFill>
              </a:endParaRPr>
            </a:p>
            <a:p>
              <a:pPr marL="292100" indent="-292100">
                <a:lnSpc>
                  <a:spcPct val="90000"/>
                </a:lnSpc>
                <a:spcBef>
                  <a:spcPct val="20000"/>
                </a:spcBef>
                <a:buSzPct val="100000"/>
                <a:buBlip>
                  <a:blip r:embed="rId3"/>
                </a:buBlip>
                <a:defRPr/>
              </a:pPr>
              <a:r>
                <a:rPr lang="ru-RU" sz="2000" dirty="0" smtClean="0">
                  <a:gradFill>
                    <a:gsLst>
                      <a:gs pos="0">
                        <a:schemeClr val="tx1"/>
                      </a:gs>
                      <a:gs pos="86000">
                        <a:schemeClr val="tx1"/>
                      </a:gs>
                    </a:gsLst>
                    <a:lin ang="0" scaled="0"/>
                  </a:gradFill>
                </a:rPr>
                <a:t>Прозрачные политики, открыты к </a:t>
              </a:r>
              <a:r>
                <a:rPr lang="en-US" sz="2000" dirty="0" smtClean="0">
                  <a:gradFill>
                    <a:gsLst>
                      <a:gs pos="0">
                        <a:schemeClr val="tx1"/>
                      </a:gs>
                      <a:gs pos="86000">
                        <a:schemeClr val="tx1"/>
                      </a:gs>
                    </a:gsLst>
                    <a:lin ang="0" scaled="0"/>
                  </a:gradFill>
                </a:rPr>
                <a:t>3</a:t>
              </a:r>
              <a:r>
                <a:rPr lang="en-US" sz="2000" baseline="30000" dirty="0" smtClean="0">
                  <a:gradFill>
                    <a:gsLst>
                      <a:gs pos="0">
                        <a:schemeClr val="tx1"/>
                      </a:gs>
                      <a:gs pos="86000">
                        <a:schemeClr val="tx1"/>
                      </a:gs>
                    </a:gsLst>
                    <a:lin ang="0" scaled="0"/>
                  </a:gradFill>
                </a:rPr>
                <a:t>rd</a:t>
              </a:r>
              <a:r>
                <a:rPr lang="en-US" sz="2000" dirty="0" smtClean="0">
                  <a:gradFill>
                    <a:gsLst>
                      <a:gs pos="0">
                        <a:schemeClr val="tx1"/>
                      </a:gs>
                      <a:gs pos="86000">
                        <a:schemeClr val="tx1"/>
                      </a:gs>
                    </a:gsLst>
                    <a:lin ang="0" scaled="0"/>
                  </a:gradFill>
                </a:rPr>
                <a:t> party </a:t>
              </a:r>
              <a:r>
                <a:rPr lang="ru-RU" sz="2000" dirty="0" smtClean="0">
                  <a:gradFill>
                    <a:gsLst>
                      <a:gs pos="0">
                        <a:schemeClr val="tx1"/>
                      </a:gs>
                      <a:gs pos="86000">
                        <a:schemeClr val="tx1"/>
                      </a:gs>
                    </a:gsLst>
                    <a:lin ang="0" scaled="0"/>
                  </a:gradFill>
                </a:rPr>
                <a:t>сервисам</a:t>
              </a:r>
              <a:endParaRPr lang="en-US" sz="2000" dirty="0">
                <a:gradFill>
                  <a:gsLst>
                    <a:gs pos="0">
                      <a:schemeClr val="tx1"/>
                    </a:gs>
                    <a:gs pos="86000">
                      <a:schemeClr val="tx1"/>
                    </a:gs>
                  </a:gsLst>
                  <a:lin ang="0" scaled="0"/>
                </a:gradFill>
              </a:endParaRPr>
            </a:p>
            <a:p>
              <a:pPr marL="292100" indent="-292100">
                <a:lnSpc>
                  <a:spcPct val="90000"/>
                </a:lnSpc>
                <a:spcBef>
                  <a:spcPct val="20000"/>
                </a:spcBef>
                <a:buSzPct val="100000"/>
                <a:buBlip>
                  <a:blip r:embed="rId3"/>
                </a:buBlip>
                <a:defRPr/>
              </a:pPr>
              <a:r>
                <a:rPr lang="ru-RU" sz="2000" dirty="0" smtClean="0">
                  <a:gradFill>
                    <a:gsLst>
                      <a:gs pos="0">
                        <a:schemeClr val="tx1"/>
                      </a:gs>
                      <a:gs pos="86000">
                        <a:schemeClr val="tx1"/>
                      </a:gs>
                    </a:gsLst>
                    <a:lin ang="0" scaled="0"/>
                  </a:gradFill>
                </a:rPr>
                <a:t>Сервис бета-дистрибуции</a:t>
              </a:r>
              <a:endParaRPr lang="en-US" sz="2000" dirty="0">
                <a:gradFill>
                  <a:gsLst>
                    <a:gs pos="0">
                      <a:schemeClr val="tx1"/>
                    </a:gs>
                    <a:gs pos="86000">
                      <a:schemeClr val="tx1"/>
                    </a:gs>
                  </a:gsLst>
                  <a:lin ang="0" scaled="0"/>
                </a:gradFill>
              </a:endParaRPr>
            </a:p>
          </p:txBody>
        </p:sp>
      </p:grpSp>
      <p:grpSp>
        <p:nvGrpSpPr>
          <p:cNvPr id="5" name="Group 23"/>
          <p:cNvGrpSpPr/>
          <p:nvPr/>
        </p:nvGrpSpPr>
        <p:grpSpPr>
          <a:xfrm>
            <a:off x="-34421" y="1372338"/>
            <a:ext cx="12223245" cy="1572670"/>
            <a:chOff x="-1" y="5260780"/>
            <a:chExt cx="9169821" cy="1353984"/>
          </a:xfrm>
        </p:grpSpPr>
        <p:sp>
          <p:nvSpPr>
            <p:cNvPr id="16" name="Rectangle 15"/>
            <p:cNvSpPr/>
            <p:nvPr/>
          </p:nvSpPr>
          <p:spPr>
            <a:xfrm>
              <a:off x="-1" y="5265461"/>
              <a:ext cx="9169821" cy="1349303"/>
            </a:xfrm>
            <a:prstGeom prst="rect">
              <a:avLst/>
            </a:prstGeom>
            <a:solidFill>
              <a:schemeClr val="tx1">
                <a:alpha val="14000"/>
              </a:schemeClr>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2000" dirty="0" smtClean="0">
                <a:gradFill>
                  <a:gsLst>
                    <a:gs pos="0">
                      <a:srgbClr val="FFFFFF"/>
                    </a:gs>
                    <a:gs pos="100000">
                      <a:srgbClr val="FFFFFF"/>
                    </a:gs>
                  </a:gsLst>
                  <a:lin ang="5400000" scaled="0"/>
                </a:gradFill>
              </a:endParaRPr>
            </a:p>
          </p:txBody>
        </p:sp>
        <p:sp>
          <p:nvSpPr>
            <p:cNvPr id="19" name="Rectangle 18"/>
            <p:cNvSpPr/>
            <p:nvPr/>
          </p:nvSpPr>
          <p:spPr>
            <a:xfrm>
              <a:off x="329440" y="5260780"/>
              <a:ext cx="5315722" cy="413367"/>
            </a:xfrm>
            <a:prstGeom prst="rect">
              <a:avLst/>
            </a:prstGeom>
          </p:spPr>
          <p:txBody>
            <a:bodyPr wrap="square">
              <a:spAutoFit/>
            </a:bodyPr>
            <a:lstStyle/>
            <a:p>
              <a:pPr lvl="0">
                <a:lnSpc>
                  <a:spcPct val="90000"/>
                </a:lnSpc>
                <a:spcAft>
                  <a:spcPts val="400"/>
                </a:spcAft>
              </a:pPr>
              <a:r>
                <a:rPr lang="ru-RU" sz="2800" dirty="0" smtClean="0">
                  <a:gradFill>
                    <a:gsLst>
                      <a:gs pos="0">
                        <a:schemeClr val="tx1"/>
                      </a:gs>
                      <a:gs pos="100000">
                        <a:schemeClr val="tx1"/>
                      </a:gs>
                    </a:gsLst>
                    <a:lin ang="5400000" scaled="0"/>
                  </a:gradFill>
                  <a:latin typeface="+mj-lt"/>
                  <a:ea typeface="Segoe UI" pitchFamily="34" charset="0"/>
                  <a:cs typeface="Zegoe UI SemiLight" charset="0"/>
                </a:rPr>
                <a:t>ПОЛНАЯ ДОСТУПНОСТЬ</a:t>
              </a:r>
              <a:endParaRPr lang="en-US" sz="2800" dirty="0">
                <a:gradFill>
                  <a:gsLst>
                    <a:gs pos="0">
                      <a:schemeClr val="tx1"/>
                    </a:gs>
                    <a:gs pos="100000">
                      <a:schemeClr val="tx1"/>
                    </a:gs>
                  </a:gsLst>
                  <a:lin ang="5400000" scaled="0"/>
                </a:gradFill>
                <a:latin typeface="+mj-lt"/>
                <a:ea typeface="Segoe UI" pitchFamily="34" charset="0"/>
                <a:cs typeface="Zegoe UI SemiLight" charset="0"/>
              </a:endParaRPr>
            </a:p>
          </p:txBody>
        </p:sp>
        <p:sp>
          <p:nvSpPr>
            <p:cNvPr id="20" name="Rectangle 19"/>
            <p:cNvSpPr/>
            <p:nvPr/>
          </p:nvSpPr>
          <p:spPr>
            <a:xfrm>
              <a:off x="380929" y="5713835"/>
              <a:ext cx="6652997" cy="900928"/>
            </a:xfrm>
            <a:prstGeom prst="rect">
              <a:avLst/>
            </a:prstGeom>
          </p:spPr>
          <p:txBody>
            <a:bodyPr wrap="square">
              <a:spAutoFit/>
            </a:bodyPr>
            <a:lstStyle/>
            <a:p>
              <a:pPr marL="292100" lvl="0" indent="-292100">
                <a:lnSpc>
                  <a:spcPct val="90000"/>
                </a:lnSpc>
                <a:spcBef>
                  <a:spcPct val="20000"/>
                </a:spcBef>
                <a:buSzPct val="100000"/>
                <a:buBlip>
                  <a:blip r:embed="rId3"/>
                </a:buBlip>
                <a:defRPr/>
              </a:pPr>
              <a:r>
                <a:rPr lang="ru-RU" sz="2000" dirty="0" smtClean="0">
                  <a:gradFill>
                    <a:gsLst>
                      <a:gs pos="0">
                        <a:schemeClr val="tx1"/>
                      </a:gs>
                      <a:gs pos="86000">
                        <a:schemeClr val="tx1"/>
                      </a:gs>
                    </a:gsLst>
                    <a:lin ang="0" scaled="0"/>
                  </a:gradFill>
                </a:rPr>
                <a:t>Доступ ко всем пользователям </a:t>
              </a:r>
              <a:r>
                <a:rPr lang="en-US" sz="2000" dirty="0" smtClean="0">
                  <a:gradFill>
                    <a:gsLst>
                      <a:gs pos="0">
                        <a:schemeClr val="tx1"/>
                      </a:gs>
                      <a:gs pos="86000">
                        <a:schemeClr val="tx1"/>
                      </a:gs>
                    </a:gsLst>
                    <a:lin ang="0" scaled="0"/>
                  </a:gradFill>
                </a:rPr>
                <a:t>WP7</a:t>
              </a:r>
            </a:p>
            <a:p>
              <a:pPr marL="292100" lvl="0" indent="-292100">
                <a:lnSpc>
                  <a:spcPct val="90000"/>
                </a:lnSpc>
                <a:spcBef>
                  <a:spcPct val="20000"/>
                </a:spcBef>
                <a:buSzPct val="100000"/>
                <a:buBlip>
                  <a:blip r:embed="rId3"/>
                </a:buBlip>
                <a:defRPr/>
              </a:pPr>
              <a:r>
                <a:rPr lang="ru-RU" sz="2000" dirty="0" smtClean="0">
                  <a:gradFill>
                    <a:gsLst>
                      <a:gs pos="0">
                        <a:schemeClr val="tx1"/>
                      </a:gs>
                      <a:gs pos="86000">
                        <a:schemeClr val="tx1"/>
                      </a:gs>
                    </a:gsLst>
                    <a:lin ang="0" scaled="0"/>
                  </a:gradFill>
                </a:rPr>
                <a:t>Единый магазин для устройства и </a:t>
              </a:r>
              <a:r>
                <a:rPr lang="en-US" sz="2000" dirty="0" smtClean="0">
                  <a:gradFill>
                    <a:gsLst>
                      <a:gs pos="0">
                        <a:schemeClr val="tx1"/>
                      </a:gs>
                      <a:gs pos="86000">
                        <a:schemeClr val="tx1"/>
                      </a:gs>
                    </a:gsLst>
                    <a:lin ang="0" scaled="0"/>
                  </a:gradFill>
                </a:rPr>
                <a:t>PC</a:t>
              </a:r>
              <a:endParaRPr lang="en-US" sz="2000" dirty="0">
                <a:gradFill>
                  <a:gsLst>
                    <a:gs pos="0">
                      <a:schemeClr val="tx1"/>
                    </a:gs>
                    <a:gs pos="86000">
                      <a:schemeClr val="tx1"/>
                    </a:gs>
                  </a:gsLst>
                  <a:lin ang="0" scaled="0"/>
                </a:gradFill>
              </a:endParaRPr>
            </a:p>
            <a:p>
              <a:pPr marL="292100" lvl="0" indent="-292100">
                <a:lnSpc>
                  <a:spcPct val="90000"/>
                </a:lnSpc>
                <a:spcBef>
                  <a:spcPct val="20000"/>
                </a:spcBef>
                <a:buSzPct val="100000"/>
                <a:buBlip>
                  <a:blip r:embed="rId3"/>
                </a:buBlip>
                <a:defRPr/>
              </a:pPr>
              <a:r>
                <a:rPr lang="ru-RU" sz="2000" dirty="0" smtClean="0">
                  <a:gradFill>
                    <a:gsLst>
                      <a:gs pos="0">
                        <a:schemeClr val="tx1"/>
                      </a:gs>
                      <a:gs pos="86000">
                        <a:schemeClr val="tx1"/>
                      </a:gs>
                    </a:gsLst>
                    <a:lin ang="0" scaled="0"/>
                  </a:gradFill>
                </a:rPr>
                <a:t>Ежедневные локальные промо приложений</a:t>
              </a:r>
              <a:endParaRPr lang="en-US" sz="2000" dirty="0">
                <a:gradFill>
                  <a:gsLst>
                    <a:gs pos="0">
                      <a:schemeClr val="tx1"/>
                    </a:gs>
                    <a:gs pos="86000">
                      <a:schemeClr val="tx1"/>
                    </a:gs>
                  </a:gsLst>
                  <a:lin ang="0" scaled="0"/>
                </a:gradFill>
              </a:endParaRPr>
            </a:p>
          </p:txBody>
        </p:sp>
      </p:grpSp>
      <p:grpSp>
        <p:nvGrpSpPr>
          <p:cNvPr id="6" name="wp7"/>
          <p:cNvGrpSpPr/>
          <p:nvPr/>
        </p:nvGrpSpPr>
        <p:grpSpPr>
          <a:xfrm>
            <a:off x="-3429086" y="1693733"/>
            <a:ext cx="2725984" cy="5191568"/>
            <a:chOff x="6113216" y="1437832"/>
            <a:chExt cx="2725984" cy="5191568"/>
          </a:xfrm>
        </p:grpSpPr>
        <p:pic>
          <p:nvPicPr>
            <p:cNvPr id="32" name="Picture 2"/>
            <p:cNvPicPr>
              <a:picLocks noChangeAspect="1" noChangeArrowheads="1"/>
            </p:cNvPicPr>
            <p:nvPr/>
          </p:nvPicPr>
          <p:blipFill>
            <a:blip r:embed="rId4" cstate="print"/>
            <a:stretch>
              <a:fillRect/>
            </a:stretch>
          </p:blipFill>
          <p:spPr bwMode="auto">
            <a:xfrm>
              <a:off x="6113216" y="1437832"/>
              <a:ext cx="2725984" cy="5191568"/>
            </a:xfrm>
            <a:prstGeom prst="rect">
              <a:avLst/>
            </a:prstGeom>
            <a:noFill/>
            <a:ln w="9525">
              <a:noFill/>
              <a:miter lim="800000"/>
              <a:headEnd/>
              <a:tailEnd/>
            </a:ln>
            <a:effectLst/>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52881" y="1747318"/>
              <a:ext cx="2249424" cy="4033379"/>
            </a:xfrm>
            <a:prstGeom prst="rect">
              <a:avLst/>
            </a:prstGeom>
          </p:spPr>
        </p:pic>
      </p:grpSp>
      <p:grpSp>
        <p:nvGrpSpPr>
          <p:cNvPr id="13" name="Group 12"/>
          <p:cNvGrpSpPr/>
          <p:nvPr/>
        </p:nvGrpSpPr>
        <p:grpSpPr>
          <a:xfrm>
            <a:off x="7610283" y="1389316"/>
            <a:ext cx="7843569" cy="5194300"/>
            <a:chOff x="7142431" y="1389316"/>
            <a:chExt cx="7843569" cy="5194300"/>
          </a:xfrm>
        </p:grpSpPr>
        <p:pic>
          <p:nvPicPr>
            <p:cNvPr id="23" name="Picture 2" descr="C:\Users\bilhur\Desktop\Microsoft\1. WP7 BOM related\MIX\Final Still Assets\pngs\marketplace_hub.png"/>
            <p:cNvPicPr>
              <a:picLocks noChangeAspect="1" noChangeArrowheads="1"/>
            </p:cNvPicPr>
            <p:nvPr/>
          </p:nvPicPr>
          <p:blipFill>
            <a:blip r:embed="rId6" cstate="print"/>
            <a:srcRect r="35922"/>
            <a:stretch>
              <a:fillRect/>
            </a:stretch>
          </p:blipFill>
          <p:spPr bwMode="auto">
            <a:xfrm>
              <a:off x="7142431" y="1693734"/>
              <a:ext cx="7843569" cy="4049854"/>
            </a:xfrm>
            <a:prstGeom prst="rect">
              <a:avLst/>
            </a:prstGeom>
            <a:noFill/>
          </p:spPr>
        </p:pic>
        <p:pic>
          <p:nvPicPr>
            <p:cNvPr id="1026" name="Picture 2" descr="C:\Users\lokeuei\Desktop\phonefram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8825" y="1389316"/>
              <a:ext cx="2725738" cy="51943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3087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1+#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90" y="2442642"/>
            <a:ext cx="320055" cy="320055"/>
          </a:xfrm>
          <a:prstGeom prst="rect">
            <a:avLst/>
          </a:prstGeom>
          <a:no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482" y="1932277"/>
            <a:ext cx="320055" cy="320055"/>
          </a:xfrm>
          <a:prstGeom prst="rect">
            <a:avLst/>
          </a:prstGeom>
          <a:noFill/>
          <a:ln>
            <a:noFill/>
          </a:ln>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481081"/>
            <a:ext cx="320055" cy="320055"/>
          </a:xfrm>
          <a:prstGeom prst="rect">
            <a:avLst/>
          </a:prstGeom>
          <a:noFill/>
          <a:ln>
            <a:noFill/>
          </a:ln>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2963640"/>
            <a:ext cx="320055" cy="320055"/>
          </a:xfrm>
          <a:prstGeom prst="rect">
            <a:avLst/>
          </a:prstGeom>
          <a:noFill/>
          <a:ln>
            <a:noFill/>
          </a:ln>
        </p:spPr>
      </p:pic>
      <p:sp>
        <p:nvSpPr>
          <p:cNvPr id="27" name="Content Placeholder 2"/>
          <p:cNvSpPr txBox="1">
            <a:spLocks/>
          </p:cNvSpPr>
          <p:nvPr/>
        </p:nvSpPr>
        <p:spPr>
          <a:xfrm>
            <a:off x="1276349" y="1828800"/>
            <a:ext cx="6166441" cy="4491038"/>
          </a:xfrm>
          <a:prstGeom prst="rect">
            <a:avLst/>
          </a:prstGeom>
        </p:spPr>
        <p:txBody>
          <a:bodyPr vert="horz" lIns="91440" tIns="45720" rIns="91440" bIns="45720" rtlCol="0">
            <a:noAutofit/>
          </a:bodyPr>
          <a:lstStyle/>
          <a:p>
            <a:pPr defTabSz="457200">
              <a:spcBef>
                <a:spcPct val="20000"/>
              </a:spcBef>
              <a:buClr>
                <a:srgbClr val="0070C0"/>
              </a:buClr>
            </a:pPr>
            <a:r>
              <a:rPr lang="ru-RU" sz="2800" dirty="0" smtClean="0">
                <a:latin typeface="Segoe UI" pitchFamily="34" charset="0"/>
                <a:ea typeface="Segoe UI" pitchFamily="34" charset="0"/>
                <a:cs typeface="Segoe UI" pitchFamily="34" charset="0"/>
              </a:rPr>
              <a:t>Всемирный доступ</a:t>
            </a:r>
            <a:endParaRPr lang="en-US" sz="2800" dirty="0">
              <a:latin typeface="Segoe UI" pitchFamily="34" charset="0"/>
              <a:ea typeface="Segoe UI" pitchFamily="34" charset="0"/>
              <a:cs typeface="Segoe UI" pitchFamily="34" charset="0"/>
            </a:endParaRPr>
          </a:p>
          <a:p>
            <a:pPr lvl="0" defTabSz="457200">
              <a:spcBef>
                <a:spcPct val="20000"/>
              </a:spcBef>
              <a:buClr>
                <a:srgbClr val="0070C0"/>
              </a:buClr>
            </a:pPr>
            <a:r>
              <a:rPr lang="ru-RU" sz="2800" dirty="0" smtClean="0">
                <a:latin typeface="Segoe UI" pitchFamily="34" charset="0"/>
                <a:ea typeface="Segoe UI" pitchFamily="34" charset="0"/>
                <a:cs typeface="Segoe UI" pitchFamily="34" charset="0"/>
              </a:rPr>
              <a:t>Единый канал доставки ПО</a:t>
            </a:r>
            <a:endParaRPr lang="en-US" sz="2800" dirty="0" smtClean="0">
              <a:latin typeface="Segoe UI" pitchFamily="34" charset="0"/>
              <a:ea typeface="Segoe UI" pitchFamily="34" charset="0"/>
              <a:cs typeface="Segoe UI" pitchFamily="34" charset="0"/>
            </a:endParaRP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По умолчанию на </a:t>
            </a:r>
            <a:r>
              <a:rPr lang="en-US" sz="2800" dirty="0" smtClean="0">
                <a:latin typeface="Segoe UI" pitchFamily="34" charset="0"/>
                <a:ea typeface="Segoe UI" pitchFamily="34" charset="0"/>
                <a:cs typeface="Segoe UI" pitchFamily="34" charset="0"/>
              </a:rPr>
              <a:t>Quick Start</a:t>
            </a:r>
          </a:p>
          <a:p>
            <a:pPr marL="0" marR="0" lvl="0" indent="0" algn="l" defTabSz="457200" rtl="0" eaLnBrk="1" fontAlgn="auto" latinLnBrk="0" hangingPunct="1">
              <a:lnSpc>
                <a:spcPct val="100000"/>
              </a:lnSpc>
              <a:spcBef>
                <a:spcPct val="20000"/>
              </a:spcBef>
              <a:spcAft>
                <a:spcPts val="0"/>
              </a:spcAft>
              <a:buClr>
                <a:srgbClr val="0070C0"/>
              </a:buClr>
              <a:buSzTx/>
              <a:buFont typeface="Wingdings" pitchFamily="2" charset="2"/>
              <a:buNone/>
              <a:tabLst/>
              <a:defRPr/>
            </a:pPr>
            <a:r>
              <a:rPr kumimoji="0" lang="ru-RU" sz="2800" b="0" i="0" u="none" strike="noStrike" kern="1200" cap="none" spc="0" normalizeH="0" baseline="0" noProof="0" dirty="0" smtClean="0">
                <a:ln>
                  <a:noFill/>
                </a:ln>
                <a:solidFill>
                  <a:schemeClr val="tx1"/>
                </a:solidFill>
                <a:effectLst/>
                <a:uLnTx/>
                <a:uFillTx/>
                <a:latin typeface="Segoe UI" pitchFamily="34" charset="0"/>
                <a:ea typeface="Segoe UI" pitchFamily="34" charset="0"/>
                <a:cs typeface="Segoe UI" pitchFamily="34" charset="0"/>
              </a:rPr>
              <a:t>Активное</a:t>
            </a:r>
            <a:r>
              <a:rPr kumimoji="0" lang="ru-RU" sz="2800" b="0" i="0" u="none" strike="noStrike" kern="1200" cap="none" spc="0" normalizeH="0" noProof="0" dirty="0" smtClean="0">
                <a:ln>
                  <a:noFill/>
                </a:ln>
                <a:solidFill>
                  <a:schemeClr val="tx1"/>
                </a:solidFill>
                <a:effectLst/>
                <a:uLnTx/>
                <a:uFillTx/>
                <a:latin typeface="Segoe UI" pitchFamily="34" charset="0"/>
                <a:ea typeface="Segoe UI" pitchFamily="34" charset="0"/>
                <a:cs typeface="Segoe UI" pitchFamily="34" charset="0"/>
              </a:rPr>
              <a:t> промо</a:t>
            </a:r>
            <a:endParaRPr kumimoji="0" lang="en-US" sz="2800" b="0" i="0" u="none" strike="noStrike" kern="1200" cap="none" spc="0" normalizeH="0" baseline="0" noProof="0" dirty="0" smtClean="0">
              <a:ln>
                <a:noFill/>
              </a:ln>
              <a:solidFill>
                <a:schemeClr val="tx1"/>
              </a:solidFill>
              <a:effectLst/>
              <a:uLnTx/>
              <a:uFillTx/>
              <a:latin typeface="Segoe UI" pitchFamily="34" charset="0"/>
              <a:ea typeface="Segoe UI" pitchFamily="34" charset="0"/>
              <a:cs typeface="Segoe UI" pitchFamily="34" charset="0"/>
            </a:endParaRPr>
          </a:p>
          <a:p>
            <a:pPr marL="0" marR="0" lvl="0" indent="0" algn="l" defTabSz="457200" rtl="0" eaLnBrk="1" fontAlgn="auto" latinLnBrk="0" hangingPunct="1">
              <a:lnSpc>
                <a:spcPct val="100000"/>
              </a:lnSpc>
              <a:spcBef>
                <a:spcPct val="20000"/>
              </a:spcBef>
              <a:spcAft>
                <a:spcPts val="0"/>
              </a:spcAft>
              <a:buClr>
                <a:srgbClr val="0070C0"/>
              </a:buClr>
              <a:buSzTx/>
              <a:buFont typeface="Wingdings" pitchFamily="2" charset="2"/>
              <a:buNone/>
              <a:tabLst/>
              <a:defRPr/>
            </a:pPr>
            <a:r>
              <a:rPr lang="ru-RU" sz="2800" dirty="0" smtClean="0">
                <a:latin typeface="Segoe UI" pitchFamily="34" charset="0"/>
                <a:ea typeface="Segoe UI" pitchFamily="34" charset="0"/>
                <a:cs typeface="Segoe UI" pitchFamily="34" charset="0"/>
              </a:rPr>
              <a:t>Поиск по одной кнопке</a:t>
            </a:r>
            <a:endParaRPr lang="en-US" sz="2800" dirty="0" smtClean="0">
              <a:latin typeface="Segoe UI" pitchFamily="34" charset="0"/>
              <a:ea typeface="Segoe UI" pitchFamily="34" charset="0"/>
              <a:cs typeface="Segoe UI" pitchFamily="34" charset="0"/>
            </a:endParaRPr>
          </a:p>
          <a:p>
            <a:pPr marL="0" marR="0" lvl="0" indent="0" algn="l" defTabSz="457200" rtl="0" eaLnBrk="1" fontAlgn="auto" latinLnBrk="0" hangingPunct="1">
              <a:lnSpc>
                <a:spcPct val="100000"/>
              </a:lnSpc>
              <a:spcBef>
                <a:spcPct val="20000"/>
              </a:spcBef>
              <a:spcAft>
                <a:spcPts val="0"/>
              </a:spcAft>
              <a:buClr>
                <a:srgbClr val="0070C0"/>
              </a:buClr>
              <a:buSzTx/>
              <a:buFont typeface="Wingdings" pitchFamily="2" charset="2"/>
              <a:buNone/>
              <a:tabLst/>
              <a:defRPr/>
            </a:pPr>
            <a:r>
              <a:rPr lang="ru-RU" sz="2800" dirty="0" smtClean="0">
                <a:latin typeface="Segoe UI" pitchFamily="34" charset="0"/>
                <a:ea typeface="Segoe UI" pitchFamily="34" charset="0"/>
                <a:cs typeface="Segoe UI" pitchFamily="34" charset="0"/>
              </a:rPr>
              <a:t>Поиск по категории, жанру</a:t>
            </a:r>
            <a:r>
              <a:rPr lang="en-US" sz="2800" dirty="0" smtClean="0">
                <a:latin typeface="Segoe UI" pitchFamily="34" charset="0"/>
                <a:ea typeface="Segoe UI" pitchFamily="34" charset="0"/>
                <a:cs typeface="Segoe UI" pitchFamily="34" charset="0"/>
              </a:rPr>
              <a:t> …</a:t>
            </a:r>
          </a:p>
          <a:p>
            <a:pPr marL="0" marR="0" lvl="0" indent="0" algn="l" defTabSz="457200" rtl="0" eaLnBrk="1" fontAlgn="auto" latinLnBrk="0" hangingPunct="1">
              <a:lnSpc>
                <a:spcPct val="100000"/>
              </a:lnSpc>
              <a:spcBef>
                <a:spcPct val="20000"/>
              </a:spcBef>
              <a:spcAft>
                <a:spcPts val="0"/>
              </a:spcAft>
              <a:buClr>
                <a:srgbClr val="0070C0"/>
              </a:buClr>
              <a:buSzTx/>
              <a:buFont typeface="Wingdings" pitchFamily="2" charset="2"/>
              <a:buNone/>
              <a:tabLst/>
              <a:defRPr/>
            </a:pPr>
            <a:endParaRPr kumimoji="0" lang="en-US" sz="2800" b="0" i="0" u="none" strike="noStrike" kern="1200" cap="none" spc="0" normalizeH="0" baseline="0" noProof="0" dirty="0" smtClean="0">
              <a:ln>
                <a:noFill/>
              </a:ln>
              <a:solidFill>
                <a:schemeClr val="tx1"/>
              </a:solidFill>
              <a:effectLst/>
              <a:uLnTx/>
              <a:uFillTx/>
              <a:latin typeface="Segoe UI" pitchFamily="34" charset="0"/>
              <a:ea typeface="Segoe UI" pitchFamily="34" charset="0"/>
              <a:cs typeface="Segoe UI" pitchFamily="34"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991446"/>
            <a:ext cx="320055" cy="320055"/>
          </a:xfrm>
          <a:prstGeom prst="rect">
            <a:avLst/>
          </a:prstGeom>
          <a:noFill/>
          <a:ln>
            <a:noFill/>
          </a:ln>
        </p:spPr>
      </p:pic>
      <p:sp>
        <p:nvSpPr>
          <p:cNvPr id="3" name="Title 2"/>
          <p:cNvSpPr>
            <a:spLocks noGrp="1"/>
          </p:cNvSpPr>
          <p:nvPr>
            <p:ph type="title"/>
          </p:nvPr>
        </p:nvSpPr>
        <p:spPr/>
        <p:txBody>
          <a:bodyPr/>
          <a:lstStyle/>
          <a:p>
            <a:r>
              <a:rPr lang="ru-RU" dirty="0" smtClean="0"/>
              <a:t>Полная доступность</a:t>
            </a:r>
            <a:endParaRPr lang="en-US" dirty="0"/>
          </a:p>
        </p:txBody>
      </p:sp>
      <p:pic>
        <p:nvPicPr>
          <p:cNvPr id="1027" name="Picture 3" descr="C:\Users\lokeuei\Desktop\Marketplace_Hub_inDevi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1918" y="798138"/>
            <a:ext cx="7807325" cy="545095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7941506" y="798139"/>
            <a:ext cx="2978131" cy="5358112"/>
            <a:chOff x="2462489" y="1445550"/>
            <a:chExt cx="2830036" cy="5091791"/>
          </a:xfrm>
        </p:grpSpPr>
        <p:grpSp>
          <p:nvGrpSpPr>
            <p:cNvPr id="12" name="Group 11"/>
            <p:cNvGrpSpPr/>
            <p:nvPr/>
          </p:nvGrpSpPr>
          <p:grpSpPr>
            <a:xfrm>
              <a:off x="2462489" y="1445550"/>
              <a:ext cx="2830036" cy="5091791"/>
              <a:chOff x="5638800" y="2080162"/>
              <a:chExt cx="2066208" cy="4092038"/>
            </a:xfrm>
          </p:grpSpPr>
          <p:pic>
            <p:nvPicPr>
              <p:cNvPr id="13" name="Picture 12" descr="PhoneFrame Small.png"/>
              <p:cNvPicPr>
                <a:picLocks noChangeAspect="1"/>
              </p:cNvPicPr>
              <p:nvPr/>
            </p:nvPicPr>
            <p:blipFill>
              <a:blip r:embed="rId5" cstate="print"/>
              <a:stretch>
                <a:fillRect/>
              </a:stretch>
            </p:blipFill>
            <p:spPr>
              <a:xfrm>
                <a:off x="5638800" y="2080162"/>
                <a:ext cx="2066208" cy="4092038"/>
              </a:xfrm>
              <a:prstGeom prst="rect">
                <a:avLst/>
              </a:prstGeom>
            </p:spPr>
          </p:pic>
          <p:pic>
            <p:nvPicPr>
              <p:cNvPr id="15" name="Picture 4"/>
              <p:cNvPicPr>
                <a:picLocks noChangeAspect="1" noChangeArrowheads="1"/>
              </p:cNvPicPr>
              <p:nvPr/>
            </p:nvPicPr>
            <p:blipFill>
              <a:blip r:embed="rId6" cstate="print"/>
              <a:srcRect/>
              <a:stretch>
                <a:fillRect/>
              </a:stretch>
            </p:blipFill>
            <p:spPr bwMode="auto">
              <a:xfrm>
                <a:off x="5715001" y="2286000"/>
                <a:ext cx="1915103" cy="3183859"/>
              </a:xfrm>
              <a:prstGeom prst="rect">
                <a:avLst/>
              </a:prstGeom>
              <a:noFill/>
              <a:ln w="9525">
                <a:noFill/>
                <a:miter lim="800000"/>
                <a:headEnd/>
                <a:tailEnd/>
              </a:ln>
            </p:spPr>
          </p:pic>
        </p:grpSp>
        <p:pic>
          <p:nvPicPr>
            <p:cNvPr id="14" name="Picture 2" descr="C:\Users\bilhur\Desktop\Microsoft\1. WP7 BOM related\MIX\Final Still Assets\pngs\Start_05_ap.png"/>
            <p:cNvPicPr>
              <a:picLocks noChangeAspect="1" noChangeArrowheads="1"/>
            </p:cNvPicPr>
            <p:nvPr/>
          </p:nvPicPr>
          <p:blipFill rotWithShape="1">
            <a:blip r:embed="rId7" cstate="print"/>
            <a:srcRect l="-1995" t="57287" r="2489" b="-480"/>
            <a:stretch/>
          </p:blipFill>
          <p:spPr bwMode="auto">
            <a:xfrm>
              <a:off x="2549687" y="1679345"/>
              <a:ext cx="2640244" cy="4026594"/>
            </a:xfrm>
            <a:prstGeom prst="rect">
              <a:avLst/>
            </a:prstGeom>
            <a:noFill/>
          </p:spPr>
        </p:pic>
      </p:gr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17" y="4494735"/>
            <a:ext cx="320055" cy="320055"/>
          </a:xfrm>
          <a:prstGeom prst="rect">
            <a:avLst/>
          </a:prstGeom>
          <a:noFill/>
          <a:ln>
            <a:noFill/>
          </a:ln>
        </p:spPr>
      </p:pic>
    </p:spTree>
    <p:extLst>
      <p:ext uri="{BB962C8B-B14F-4D97-AF65-F5344CB8AC3E}">
        <p14:creationId xmlns:p14="http://schemas.microsoft.com/office/powerpoint/2010/main" val="563974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2" fill="hold" nodeType="clickEffect">
                                  <p:stCondLst>
                                    <p:cond delay="0"/>
                                  </p:stCondLst>
                                  <p:childTnLst>
                                    <p:anim calcmode="lin" valueType="num">
                                      <p:cBhvr additive="base">
                                        <p:cTn id="13" dur="500"/>
                                        <p:tgtEl>
                                          <p:spTgt spid="2"/>
                                        </p:tgtEl>
                                        <p:attrNameLst>
                                          <p:attrName>ppt_x</p:attrName>
                                        </p:attrNameLst>
                                      </p:cBhvr>
                                      <p:tavLst>
                                        <p:tav tm="0">
                                          <p:val>
                                            <p:strVal val="ppt_x"/>
                                          </p:val>
                                        </p:tav>
                                        <p:tav tm="100000">
                                          <p:val>
                                            <p:strVal val="1+ppt_w/2"/>
                                          </p:val>
                                        </p:tav>
                                      </p:tavLst>
                                    </p:anim>
                                    <p:anim calcmode="lin" valueType="num">
                                      <p:cBhvr additive="base">
                                        <p:cTn id="14" dur="500"/>
                                        <p:tgtEl>
                                          <p:spTgt spid="2"/>
                                        </p:tgtEl>
                                        <p:attrNameLst>
                                          <p:attrName>ppt_y</p:attrName>
                                        </p:attrNameLst>
                                      </p:cBhvr>
                                      <p:tavLst>
                                        <p:tav tm="0">
                                          <p:val>
                                            <p:strVal val="ppt_y"/>
                                          </p:val>
                                        </p:tav>
                                        <p:tav tm="100000">
                                          <p:val>
                                            <p:strVal val="ppt_y"/>
                                          </p:val>
                                        </p:tav>
                                      </p:tavLst>
                                    </p:anim>
                                    <p:set>
                                      <p:cBhvr>
                                        <p:cTn id="15" dur="1" fill="hold">
                                          <p:stCondLst>
                                            <p:cond delay="499"/>
                                          </p:stCondLst>
                                        </p:cTn>
                                        <p:tgtEl>
                                          <p:spTgt spid="2"/>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27"/>
                                        </p:tgtEl>
                                        <p:attrNameLst>
                                          <p:attrName>style.visibility</p:attrName>
                                        </p:attrNameLst>
                                      </p:cBhvr>
                                      <p:to>
                                        <p:strVal val="visible"/>
                                      </p:to>
                                    </p:set>
                                    <p:animEffect transition="in" filter="fade">
                                      <p:cBhvr>
                                        <p:cTn id="19"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3652"/>
            <a:ext cx="11599091" cy="553998"/>
          </a:xfrm>
        </p:spPr>
        <p:txBody>
          <a:bodyPr/>
          <a:lstStyle/>
          <a:p>
            <a:r>
              <a:rPr lang="ru-RU" dirty="0" smtClean="0">
                <a:solidFill>
                  <a:schemeClr val="tx1"/>
                </a:solidFill>
              </a:rPr>
              <a:t>Связь с пользователем</a:t>
            </a:r>
            <a:endParaRPr lang="en-US" dirty="0">
              <a:solidFill>
                <a:schemeClr val="tx1"/>
              </a:solidFill>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057" y="2463908"/>
            <a:ext cx="320055" cy="320055"/>
          </a:xfrm>
          <a:prstGeom prst="rect">
            <a:avLst/>
          </a:prstGeom>
          <a:no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849" y="1942910"/>
            <a:ext cx="320055" cy="320055"/>
          </a:xfrm>
          <a:prstGeom prst="rect">
            <a:avLst/>
          </a:prstGeom>
          <a:noFill/>
          <a:ln>
            <a:noFill/>
          </a:ln>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910307"/>
            <a:ext cx="320055" cy="320055"/>
          </a:xfrm>
          <a:prstGeom prst="rect">
            <a:avLst/>
          </a:prstGeom>
          <a:noFill/>
          <a:ln>
            <a:noFill/>
          </a:ln>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403499"/>
            <a:ext cx="320055" cy="320055"/>
          </a:xfrm>
          <a:prstGeom prst="rect">
            <a:avLst/>
          </a:prstGeom>
          <a:noFill/>
          <a:ln>
            <a:noFill/>
          </a:ln>
        </p:spPr>
      </p:pic>
      <p:sp>
        <p:nvSpPr>
          <p:cNvPr id="29" name="Content Placeholder 2"/>
          <p:cNvSpPr txBox="1">
            <a:spLocks/>
          </p:cNvSpPr>
          <p:nvPr/>
        </p:nvSpPr>
        <p:spPr>
          <a:xfrm>
            <a:off x="1188050" y="1833566"/>
            <a:ext cx="6371700" cy="4491038"/>
          </a:xfrm>
          <a:prstGeom prst="rect">
            <a:avLst/>
          </a:prstGeom>
        </p:spPr>
        <p:txBody>
          <a:bodyPr vert="horz" lIns="91440" tIns="45720" rIns="91440" bIns="45720" rtlCol="0">
            <a:noAutofit/>
          </a:bodyPr>
          <a:lstStyle/>
          <a:p>
            <a:pPr defTabSz="457200">
              <a:spcBef>
                <a:spcPct val="20000"/>
              </a:spcBef>
              <a:buClr>
                <a:srgbClr val="0070C0"/>
              </a:buClr>
            </a:pPr>
            <a:r>
              <a:rPr lang="en-US" sz="2800" dirty="0">
                <a:latin typeface="Segoe UI" pitchFamily="34" charset="0"/>
                <a:ea typeface="Segoe UI" pitchFamily="34" charset="0"/>
                <a:cs typeface="Segoe UI" pitchFamily="34" charset="0"/>
              </a:rPr>
              <a:t>Trial API - </a:t>
            </a:r>
            <a:r>
              <a:rPr lang="ru-RU" sz="2800" dirty="0" smtClean="0">
                <a:latin typeface="Segoe UI" pitchFamily="34" charset="0"/>
                <a:ea typeface="Segoe UI" pitchFamily="34" charset="0"/>
                <a:cs typeface="Segoe UI" pitchFamily="34" charset="0"/>
              </a:rPr>
              <a:t>конверсия</a:t>
            </a:r>
            <a:endParaRPr lang="en-US" sz="2800" dirty="0">
              <a:latin typeface="Segoe UI" pitchFamily="34" charset="0"/>
              <a:ea typeface="Segoe UI" pitchFamily="34" charset="0"/>
              <a:cs typeface="Segoe UI" pitchFamily="34" charset="0"/>
            </a:endParaRP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Поддержка кредитных карт и мобильные платежи (не везде)</a:t>
            </a:r>
          </a:p>
          <a:p>
            <a:pPr defTabSz="457200">
              <a:spcBef>
                <a:spcPct val="20000"/>
              </a:spcBef>
              <a:buClr>
                <a:srgbClr val="0070C0"/>
              </a:buClr>
            </a:pPr>
            <a:r>
              <a:rPr lang="en-US" sz="2800" dirty="0" smtClean="0">
                <a:latin typeface="Segoe UI" pitchFamily="34" charset="0"/>
                <a:ea typeface="Segoe UI" pitchFamily="34" charset="0"/>
                <a:cs typeface="Segoe UI" pitchFamily="34" charset="0"/>
              </a:rPr>
              <a:t>70% </a:t>
            </a:r>
            <a:r>
              <a:rPr lang="ru-RU" sz="2800" dirty="0" smtClean="0">
                <a:latin typeface="Segoe UI" pitchFamily="34" charset="0"/>
                <a:ea typeface="Segoe UI" pitchFamily="34" charset="0"/>
                <a:cs typeface="Segoe UI" pitchFamily="34" charset="0"/>
              </a:rPr>
              <a:t>прибыли ваша</a:t>
            </a:r>
            <a:endParaRPr lang="en-US" sz="2800" dirty="0" smtClean="0">
              <a:latin typeface="Segoe UI" pitchFamily="34" charset="0"/>
              <a:ea typeface="Segoe UI" pitchFamily="34" charset="0"/>
              <a:cs typeface="Segoe UI" pitchFamily="34" charset="0"/>
            </a:endParaRPr>
          </a:p>
          <a:p>
            <a:pPr lvl="0" defTabSz="457200">
              <a:spcBef>
                <a:spcPct val="20000"/>
              </a:spcBef>
              <a:buClr>
                <a:srgbClr val="0070C0"/>
              </a:buClr>
            </a:pPr>
            <a:r>
              <a:rPr kumimoji="0" lang="ru-RU" sz="2800" b="0" i="0" u="none" strike="noStrike" kern="1200" cap="none" spc="0" normalizeH="0" baseline="0" noProof="0" dirty="0" smtClean="0">
                <a:ln>
                  <a:noFill/>
                </a:ln>
                <a:solidFill>
                  <a:schemeClr val="tx1"/>
                </a:solidFill>
                <a:effectLst/>
                <a:uLnTx/>
                <a:uFillTx/>
                <a:latin typeface="Segoe UI" pitchFamily="34" charset="0"/>
                <a:ea typeface="Segoe UI" pitchFamily="34" charset="0"/>
                <a:cs typeface="Segoe UI" pitchFamily="34" charset="0"/>
              </a:rPr>
              <a:t>Платные</a:t>
            </a:r>
            <a:r>
              <a:rPr kumimoji="0" lang="en-US" sz="2800" b="0" i="0" u="none" strike="noStrike" kern="1200" cap="none" spc="0" normalizeH="0" baseline="0" noProof="0" dirty="0" smtClean="0">
                <a:ln>
                  <a:noFill/>
                </a:ln>
                <a:solidFill>
                  <a:schemeClr val="tx1"/>
                </a:solidFill>
                <a:effectLst/>
                <a:uLnTx/>
                <a:uFillTx/>
                <a:latin typeface="Segoe UI" pitchFamily="34" charset="0"/>
                <a:ea typeface="Segoe UI" pitchFamily="34" charset="0"/>
                <a:cs typeface="Segoe UI" pitchFamily="34" charset="0"/>
              </a:rPr>
              <a:t>,</a:t>
            </a:r>
            <a:r>
              <a:rPr kumimoji="0" lang="en-US" sz="2800" b="0" i="0" u="none" strike="noStrike" kern="1200" cap="none" spc="0" normalizeH="0" noProof="0" dirty="0" smtClean="0">
                <a:ln>
                  <a:noFill/>
                </a:ln>
                <a:solidFill>
                  <a:schemeClr val="tx1"/>
                </a:solidFill>
                <a:effectLst/>
                <a:uLnTx/>
                <a:uFillTx/>
                <a:latin typeface="Segoe UI" pitchFamily="34" charset="0"/>
                <a:ea typeface="Segoe UI" pitchFamily="34" charset="0"/>
                <a:cs typeface="Segoe UI" pitchFamily="34" charset="0"/>
              </a:rPr>
              <a:t> </a:t>
            </a:r>
            <a:r>
              <a:rPr kumimoji="0" lang="en-US" sz="2800" b="0" i="0" u="none" strike="noStrike" kern="1200" cap="none" spc="0" normalizeH="0" noProof="0" dirty="0" err="1" smtClean="0">
                <a:ln>
                  <a:noFill/>
                </a:ln>
                <a:solidFill>
                  <a:schemeClr val="tx1"/>
                </a:solidFill>
                <a:effectLst/>
                <a:uLnTx/>
                <a:uFillTx/>
                <a:latin typeface="Segoe UI" pitchFamily="34" charset="0"/>
                <a:ea typeface="Segoe UI" pitchFamily="34" charset="0"/>
                <a:cs typeface="Segoe UI" pitchFamily="34" charset="0"/>
              </a:rPr>
              <a:t>freemium</a:t>
            </a:r>
            <a:r>
              <a:rPr lang="en-US" sz="2800" dirty="0" smtClean="0">
                <a:latin typeface="Segoe UI" pitchFamily="34" charset="0"/>
                <a:ea typeface="Segoe UI" pitchFamily="34" charset="0"/>
                <a:cs typeface="Segoe UI" pitchFamily="34" charset="0"/>
              </a:rPr>
              <a:t>, ad funded </a:t>
            </a:r>
            <a:r>
              <a:rPr lang="ru-RU" sz="2800" dirty="0" smtClean="0">
                <a:latin typeface="Segoe UI" pitchFamily="34" charset="0"/>
                <a:ea typeface="Segoe UI" pitchFamily="34" charset="0"/>
                <a:cs typeface="Segoe UI" pitchFamily="34" charset="0"/>
              </a:rPr>
              <a:t>и бесплатные приложения</a:t>
            </a:r>
            <a:endParaRPr lang="en-US" sz="2800" dirty="0" smtClean="0">
              <a:latin typeface="Segoe UI" pitchFamily="34" charset="0"/>
              <a:ea typeface="Segoe UI" pitchFamily="34" charset="0"/>
              <a:cs typeface="Segoe UI" pitchFamily="34" charset="0"/>
            </a:endParaRPr>
          </a:p>
          <a:p>
            <a:pPr lvl="0" defTabSz="457200">
              <a:spcBef>
                <a:spcPct val="20000"/>
              </a:spcBef>
              <a:buClr>
                <a:srgbClr val="0070C0"/>
              </a:buClr>
            </a:pPr>
            <a:r>
              <a:rPr kumimoji="0" lang="en-US" sz="2800" b="0" i="0" u="none" strike="noStrike" kern="1200" cap="none" spc="0" normalizeH="0" baseline="0" noProof="0" dirty="0" smtClean="0">
                <a:ln>
                  <a:noFill/>
                </a:ln>
                <a:solidFill>
                  <a:schemeClr val="tx1"/>
                </a:solidFill>
                <a:effectLst/>
                <a:uLnTx/>
                <a:uFillTx/>
                <a:latin typeface="Segoe UI" pitchFamily="34" charset="0"/>
                <a:ea typeface="Segoe UI" pitchFamily="34" charset="0"/>
                <a:cs typeface="Segoe UI" pitchFamily="34" charset="0"/>
              </a:rPr>
              <a:t>Push Notifications </a:t>
            </a:r>
            <a:r>
              <a:rPr kumimoji="0" lang="ru-RU" sz="2800" b="0" i="0" u="none" strike="noStrike" kern="1200" cap="none" spc="0" normalizeH="0" baseline="0" noProof="0" dirty="0" smtClean="0">
                <a:ln>
                  <a:noFill/>
                </a:ln>
                <a:solidFill>
                  <a:schemeClr val="tx1"/>
                </a:solidFill>
                <a:effectLst/>
                <a:uLnTx/>
                <a:uFillTx/>
                <a:latin typeface="Segoe UI" pitchFamily="34" charset="0"/>
                <a:ea typeface="Segoe UI" pitchFamily="34" charset="0"/>
                <a:cs typeface="Segoe UI" pitchFamily="34" charset="0"/>
              </a:rPr>
              <a:t>и</a:t>
            </a:r>
            <a:r>
              <a:rPr kumimoji="0" lang="en-US" sz="2800" b="0" i="0" u="none" strike="noStrike" kern="1200" cap="none" spc="0" normalizeH="0" baseline="0" noProof="0" dirty="0" smtClean="0">
                <a:ln>
                  <a:noFill/>
                </a:ln>
                <a:solidFill>
                  <a:schemeClr val="tx1"/>
                </a:solidFill>
                <a:effectLst/>
                <a:uLnTx/>
                <a:uFillTx/>
                <a:latin typeface="Segoe UI" pitchFamily="34" charset="0"/>
                <a:ea typeface="Segoe UI" pitchFamily="34" charset="0"/>
                <a:cs typeface="Segoe UI" pitchFamily="34" charset="0"/>
              </a:rPr>
              <a:t> Dynamic</a:t>
            </a:r>
            <a:r>
              <a:rPr kumimoji="0" lang="en-US" sz="2800" b="0" i="0" u="none" strike="noStrike" kern="1200" cap="none" spc="0" normalizeH="0" noProof="0" dirty="0" smtClean="0">
                <a:ln>
                  <a:noFill/>
                </a:ln>
                <a:solidFill>
                  <a:schemeClr val="tx1"/>
                </a:solidFill>
                <a:effectLst/>
                <a:uLnTx/>
                <a:uFillTx/>
                <a:latin typeface="Segoe UI" pitchFamily="34" charset="0"/>
                <a:ea typeface="Segoe UI" pitchFamily="34" charset="0"/>
                <a:cs typeface="Segoe UI" pitchFamily="34" charset="0"/>
              </a:rPr>
              <a:t> Tiles</a:t>
            </a:r>
            <a:endParaRPr kumimoji="0" lang="en-US" sz="2800" b="0" i="0" u="none" strike="noStrike" kern="1200" cap="none" spc="0" normalizeH="0" baseline="0" noProof="0" dirty="0" smtClean="0">
              <a:ln>
                <a:noFill/>
              </a:ln>
              <a:solidFill>
                <a:schemeClr val="tx1"/>
              </a:solidFill>
              <a:effectLst/>
              <a:uLnTx/>
              <a:uFillTx/>
              <a:latin typeface="Segoe UI" pitchFamily="34" charset="0"/>
              <a:ea typeface="Segoe UI" pitchFamily="34" charset="0"/>
              <a:cs typeface="Segoe UI" pitchFamily="34" charset="0"/>
            </a:endParaRPr>
          </a:p>
          <a:p>
            <a:pPr lvl="0" defTabSz="457200">
              <a:spcBef>
                <a:spcPct val="20000"/>
              </a:spcBef>
              <a:buClr>
                <a:srgbClr val="0070C0"/>
              </a:buClr>
            </a:pPr>
            <a:r>
              <a:rPr lang="ru-RU" sz="2800" noProof="0" dirty="0" smtClean="0">
                <a:latin typeface="Segoe UI" pitchFamily="34" charset="0"/>
                <a:ea typeface="Segoe UI" pitchFamily="34" charset="0"/>
                <a:cs typeface="Segoe UI" pitchFamily="34" charset="0"/>
              </a:rPr>
              <a:t>Автоматические обновления</a:t>
            </a:r>
            <a:endParaRPr lang="en-US" sz="2800" noProof="0" dirty="0" smtClean="0">
              <a:latin typeface="Segoe UI" pitchFamily="34" charset="0"/>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057" y="1942910"/>
            <a:ext cx="320055" cy="320055"/>
          </a:xfrm>
          <a:prstGeom prst="rect">
            <a:avLst/>
          </a:prstGeom>
          <a:noFill/>
          <a:ln>
            <a:noFill/>
          </a:ln>
        </p:spPr>
      </p:pic>
      <p:grpSp>
        <p:nvGrpSpPr>
          <p:cNvPr id="31" name="Group 30"/>
          <p:cNvGrpSpPr/>
          <p:nvPr/>
        </p:nvGrpSpPr>
        <p:grpSpPr>
          <a:xfrm>
            <a:off x="7589871" y="1223683"/>
            <a:ext cx="2286000" cy="4527327"/>
            <a:chOff x="5638800" y="2080162"/>
            <a:chExt cx="2066208" cy="4092038"/>
          </a:xfrm>
        </p:grpSpPr>
        <p:pic>
          <p:nvPicPr>
            <p:cNvPr id="32" name="Picture 31" descr="PhoneFrame Small.png"/>
            <p:cNvPicPr>
              <a:picLocks noChangeAspect="1"/>
            </p:cNvPicPr>
            <p:nvPr/>
          </p:nvPicPr>
          <p:blipFill>
            <a:blip r:embed="rId4" cstate="print"/>
            <a:stretch>
              <a:fillRect/>
            </a:stretch>
          </p:blipFill>
          <p:spPr>
            <a:xfrm>
              <a:off x="5638800" y="2080162"/>
              <a:ext cx="2066208" cy="4092038"/>
            </a:xfrm>
            <a:prstGeom prst="rect">
              <a:avLst/>
            </a:prstGeom>
          </p:spPr>
        </p:pic>
        <p:pic>
          <p:nvPicPr>
            <p:cNvPr id="33" name="Picture 4"/>
            <p:cNvPicPr>
              <a:picLocks noChangeAspect="1" noChangeArrowheads="1"/>
            </p:cNvPicPr>
            <p:nvPr/>
          </p:nvPicPr>
          <p:blipFill>
            <a:blip r:embed="rId5" cstate="print"/>
            <a:srcRect/>
            <a:stretch>
              <a:fillRect/>
            </a:stretch>
          </p:blipFill>
          <p:spPr bwMode="auto">
            <a:xfrm>
              <a:off x="5715001" y="2286000"/>
              <a:ext cx="1915103" cy="3183859"/>
            </a:xfrm>
            <a:prstGeom prst="rect">
              <a:avLst/>
            </a:prstGeom>
            <a:noFill/>
            <a:ln w="9525">
              <a:noFill/>
              <a:miter lim="800000"/>
              <a:headEnd/>
              <a:tailEnd/>
            </a:ln>
          </p:spPr>
        </p:pic>
      </p:grpSp>
      <p:grpSp>
        <p:nvGrpSpPr>
          <p:cNvPr id="14" name="Group 13"/>
          <p:cNvGrpSpPr/>
          <p:nvPr/>
        </p:nvGrpSpPr>
        <p:grpSpPr>
          <a:xfrm>
            <a:off x="9902825" y="1227227"/>
            <a:ext cx="2286000" cy="4527327"/>
            <a:chOff x="5638800" y="2080162"/>
            <a:chExt cx="2066208" cy="4092038"/>
          </a:xfrm>
        </p:grpSpPr>
        <p:pic>
          <p:nvPicPr>
            <p:cNvPr id="15" name="Picture 14" descr="PhoneFrame Small.png"/>
            <p:cNvPicPr>
              <a:picLocks noChangeAspect="1"/>
            </p:cNvPicPr>
            <p:nvPr/>
          </p:nvPicPr>
          <p:blipFill>
            <a:blip r:embed="rId4" cstate="print"/>
            <a:stretch>
              <a:fillRect/>
            </a:stretch>
          </p:blipFill>
          <p:spPr>
            <a:xfrm>
              <a:off x="5638800" y="2080162"/>
              <a:ext cx="2066208" cy="4092038"/>
            </a:xfrm>
            <a:prstGeom prst="rect">
              <a:avLst/>
            </a:prstGeom>
          </p:spPr>
        </p:pic>
        <p:pic>
          <p:nvPicPr>
            <p:cNvPr id="16" name="Picture 4"/>
            <p:cNvPicPr>
              <a:picLocks noChangeAspect="1" noChangeArrowheads="1"/>
            </p:cNvPicPr>
            <p:nvPr/>
          </p:nvPicPr>
          <p:blipFill>
            <a:blip r:embed="rId5" cstate="print"/>
            <a:srcRect/>
            <a:stretch>
              <a:fillRect/>
            </a:stretch>
          </p:blipFill>
          <p:spPr bwMode="auto">
            <a:xfrm>
              <a:off x="5715001" y="2286000"/>
              <a:ext cx="1915103" cy="3183859"/>
            </a:xfrm>
            <a:prstGeom prst="rect">
              <a:avLst/>
            </a:prstGeom>
            <a:noFill/>
            <a:ln w="9525">
              <a:noFill/>
              <a:miter lim="800000"/>
              <a:headEnd/>
              <a:tailEnd/>
            </a:ln>
          </p:spPr>
        </p:pic>
      </p:grpSp>
      <p:pic>
        <p:nvPicPr>
          <p:cNvPr id="19" name="Picture 2" descr="C:\Users\bilhur\Desktop\Microsoft\1. WP7 BOM related\UX\Assets\contoso_4.22.10_FINAL MO unzipped\28+44_Pivots_Contoso.png"/>
          <p:cNvPicPr>
            <a:picLocks noChangeAspect="1" noChangeArrowheads="1"/>
          </p:cNvPicPr>
          <p:nvPr/>
        </p:nvPicPr>
        <p:blipFill>
          <a:blip r:embed="rId6"/>
          <a:srcRect/>
          <a:stretch>
            <a:fillRect/>
          </a:stretch>
        </p:blipFill>
        <p:spPr bwMode="auto">
          <a:xfrm>
            <a:off x="9982998" y="1430488"/>
            <a:ext cx="2127486" cy="3545810"/>
          </a:xfrm>
          <a:prstGeom prst="rect">
            <a:avLst/>
          </a:prstGeom>
          <a:noFill/>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17" y="4804246"/>
            <a:ext cx="320055" cy="320055"/>
          </a:xfrm>
          <a:prstGeom prst="rect">
            <a:avLst/>
          </a:prstGeom>
          <a:noFill/>
          <a:ln>
            <a:noFill/>
          </a:ln>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143" y="5319233"/>
            <a:ext cx="320055" cy="320055"/>
          </a:xfrm>
          <a:prstGeom prst="rect">
            <a:avLst/>
          </a:prstGeom>
          <a:noFill/>
          <a:ln>
            <a:noFill/>
          </a:ln>
        </p:spPr>
      </p:pic>
    </p:spTree>
    <p:extLst>
      <p:ext uri="{BB962C8B-B14F-4D97-AF65-F5344CB8AC3E}">
        <p14:creationId xmlns:p14="http://schemas.microsoft.com/office/powerpoint/2010/main" val="2621320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latin typeface="Segoe UI" pitchFamily="34" charset="0"/>
                <a:ea typeface="Segoe UI" pitchFamily="34" charset="0"/>
                <a:cs typeface="Segoe UI" pitchFamily="34" charset="0"/>
              </a:rPr>
              <a:t>Детали программы</a:t>
            </a:r>
            <a:endParaRPr lang="en-US" dirty="0">
              <a:solidFill>
                <a:srgbClr val="FF0000"/>
              </a:solidFill>
              <a:latin typeface="Segoe UI" pitchFamily="34" charset="0"/>
              <a:ea typeface="Segoe UI" pitchFamily="34" charset="0"/>
              <a:cs typeface="Segoe UI" pitchFamily="34" charset="0"/>
            </a:endParaRPr>
          </a:p>
        </p:txBody>
      </p:sp>
      <p:sp>
        <p:nvSpPr>
          <p:cNvPr id="13" name="Content Placeholder 2"/>
          <p:cNvSpPr txBox="1">
            <a:spLocks/>
          </p:cNvSpPr>
          <p:nvPr/>
        </p:nvSpPr>
        <p:spPr>
          <a:xfrm>
            <a:off x="1273110" y="1367926"/>
            <a:ext cx="8461440" cy="2693711"/>
          </a:xfrm>
          <a:prstGeom prst="rect">
            <a:avLst/>
          </a:prstGeom>
        </p:spPr>
        <p:txBody>
          <a:bodyPr vert="horz" lIns="91440" tIns="45720" rIns="91440" bIns="45720" rtlCol="0">
            <a:noAutofit/>
          </a:bodyPr>
          <a:lstStyle/>
          <a:p>
            <a:pPr lvl="0" defTabSz="457200">
              <a:spcBef>
                <a:spcPct val="20000"/>
              </a:spcBef>
              <a:buClr>
                <a:srgbClr val="0070C0"/>
              </a:buClr>
            </a:pPr>
            <a:r>
              <a:rPr lang="ru-RU" sz="3200" noProof="0" dirty="0" smtClean="0">
                <a:latin typeface="Segoe UI" pitchFamily="34" charset="0"/>
                <a:ea typeface="Segoe UI" pitchFamily="34" charset="0"/>
                <a:cs typeface="Segoe UI" pitchFamily="34" charset="0"/>
              </a:rPr>
              <a:t>Бесплатные инструменты!</a:t>
            </a:r>
            <a:endParaRPr lang="en-US" sz="3200" noProof="0" dirty="0" smtClean="0">
              <a:latin typeface="Segoe UI" pitchFamily="34" charset="0"/>
              <a:ea typeface="Segoe UI" pitchFamily="34" charset="0"/>
              <a:cs typeface="Segoe UI" pitchFamily="34" charset="0"/>
            </a:endParaRPr>
          </a:p>
          <a:p>
            <a:pPr lvl="0" defTabSz="457200">
              <a:spcBef>
                <a:spcPct val="20000"/>
              </a:spcBef>
              <a:buClr>
                <a:srgbClr val="0070C0"/>
              </a:buClr>
            </a:pPr>
            <a:r>
              <a:rPr lang="en-US" sz="3200" noProof="0" dirty="0" smtClean="0">
                <a:latin typeface="Segoe UI" pitchFamily="34" charset="0"/>
                <a:ea typeface="Segoe UI" pitchFamily="34" charset="0"/>
                <a:cs typeface="Segoe UI" pitchFamily="34" charset="0"/>
              </a:rPr>
              <a:t>$99 </a:t>
            </a:r>
            <a:r>
              <a:rPr lang="ru-RU" sz="3200" dirty="0" smtClean="0">
                <a:latin typeface="Segoe UI" pitchFamily="34" charset="0"/>
                <a:ea typeface="Segoe UI" pitchFamily="34" charset="0"/>
                <a:cs typeface="Segoe UI" pitchFamily="34" charset="0"/>
              </a:rPr>
              <a:t>в год, а студентам - бесплатно</a:t>
            </a:r>
            <a:endParaRPr lang="en-US" sz="3200" noProof="0" dirty="0" smtClean="0">
              <a:latin typeface="Segoe UI" pitchFamily="34" charset="0"/>
              <a:ea typeface="Segoe UI" pitchFamily="34" charset="0"/>
              <a:cs typeface="Segoe UI" pitchFamily="34" charset="0"/>
            </a:endParaRPr>
          </a:p>
          <a:p>
            <a:pPr lvl="0" defTabSz="457200">
              <a:spcBef>
                <a:spcPct val="20000"/>
              </a:spcBef>
              <a:buClr>
                <a:srgbClr val="0070C0"/>
              </a:buClr>
            </a:pPr>
            <a:r>
              <a:rPr kumimoji="0" lang="ru-RU" sz="3200" b="0" i="0" u="none" strike="noStrike" kern="1200" cap="none" spc="0" normalizeH="0" baseline="0" dirty="0" smtClean="0">
                <a:ln>
                  <a:noFill/>
                </a:ln>
                <a:solidFill>
                  <a:schemeClr val="tx1"/>
                </a:solidFill>
                <a:effectLst/>
                <a:uLnTx/>
                <a:uFillTx/>
                <a:latin typeface="Segoe UI" pitchFamily="34" charset="0"/>
                <a:ea typeface="Segoe UI" pitchFamily="34" charset="0"/>
                <a:cs typeface="Segoe UI" pitchFamily="34" charset="0"/>
              </a:rPr>
              <a:t>Нет ограничений</a:t>
            </a:r>
            <a:r>
              <a:rPr kumimoji="0" lang="ru-RU" sz="3200" b="0" i="0" u="none" strike="noStrike" kern="1200" cap="none" spc="0" normalizeH="0" dirty="0" smtClean="0">
                <a:ln>
                  <a:noFill/>
                </a:ln>
                <a:solidFill>
                  <a:schemeClr val="tx1"/>
                </a:solidFill>
                <a:effectLst/>
                <a:uLnTx/>
                <a:uFillTx/>
                <a:latin typeface="Segoe UI" pitchFamily="34" charset="0"/>
                <a:ea typeface="Segoe UI" pitchFamily="34" charset="0"/>
                <a:cs typeface="Segoe UI" pitchFamily="34" charset="0"/>
              </a:rPr>
              <a:t> на платные приложения</a:t>
            </a:r>
            <a:endParaRPr kumimoji="0" lang="en-US" sz="3200" b="0" i="0" u="none" strike="noStrike" kern="1200" cap="none" spc="0" normalizeH="0" dirty="0" smtClean="0">
              <a:ln>
                <a:noFill/>
              </a:ln>
              <a:solidFill>
                <a:schemeClr val="tx1"/>
              </a:solidFill>
              <a:effectLst/>
              <a:uLnTx/>
              <a:uFillTx/>
              <a:latin typeface="Segoe UI" pitchFamily="34" charset="0"/>
              <a:ea typeface="Segoe UI" pitchFamily="34" charset="0"/>
              <a:cs typeface="Segoe UI" pitchFamily="34" charset="0"/>
            </a:endParaRPr>
          </a:p>
          <a:p>
            <a:pPr lvl="0" defTabSz="457200">
              <a:spcBef>
                <a:spcPct val="20000"/>
              </a:spcBef>
              <a:buClr>
                <a:srgbClr val="0070C0"/>
              </a:buClr>
            </a:pPr>
            <a:r>
              <a:rPr lang="en-US" sz="3200" baseline="0" noProof="0" dirty="0" smtClean="0">
                <a:latin typeface="Segoe UI" pitchFamily="34" charset="0"/>
                <a:ea typeface="Segoe UI" pitchFamily="34" charset="0"/>
                <a:cs typeface="Segoe UI" pitchFamily="34" charset="0"/>
              </a:rPr>
              <a:t>100</a:t>
            </a:r>
            <a:r>
              <a:rPr lang="en-US" sz="3200" noProof="0" dirty="0" smtClean="0">
                <a:latin typeface="Segoe UI" pitchFamily="34" charset="0"/>
                <a:ea typeface="Segoe UI" pitchFamily="34" charset="0"/>
                <a:cs typeface="Segoe UI" pitchFamily="34" charset="0"/>
              </a:rPr>
              <a:t> (</a:t>
            </a:r>
            <a:r>
              <a:rPr lang="ru-RU" sz="3200" noProof="0" dirty="0" smtClean="0">
                <a:latin typeface="Segoe UI" pitchFamily="34" charset="0"/>
                <a:ea typeface="Segoe UI" pitchFamily="34" charset="0"/>
                <a:cs typeface="Segoe UI" pitchFamily="34" charset="0"/>
              </a:rPr>
              <a:t>было </a:t>
            </a:r>
            <a:r>
              <a:rPr lang="en-US" sz="3200" noProof="0" dirty="0" smtClean="0">
                <a:latin typeface="Segoe UI" pitchFamily="34" charset="0"/>
                <a:ea typeface="Segoe UI" pitchFamily="34" charset="0"/>
                <a:cs typeface="Segoe UI" pitchFamily="34" charset="0"/>
              </a:rPr>
              <a:t>5) </a:t>
            </a:r>
            <a:r>
              <a:rPr lang="ru-RU" sz="3200" noProof="0" dirty="0" smtClean="0">
                <a:latin typeface="Segoe UI" pitchFamily="34" charset="0"/>
                <a:ea typeface="Segoe UI" pitchFamily="34" charset="0"/>
                <a:cs typeface="Segoe UI" pitchFamily="34" charset="0"/>
              </a:rPr>
              <a:t>бесплатных </a:t>
            </a:r>
            <a:r>
              <a:rPr lang="ru-RU" sz="3200" noProof="0" dirty="0" smtClean="0">
                <a:latin typeface="Segoe UI" pitchFamily="34" charset="0"/>
                <a:ea typeface="Segoe UI" pitchFamily="34" charset="0"/>
                <a:cs typeface="Segoe UI" pitchFamily="34" charset="0"/>
              </a:rPr>
              <a:t>приложений</a:t>
            </a:r>
            <a:endParaRPr lang="en-US" sz="3200" noProof="0" dirty="0" smtClean="0">
              <a:latin typeface="Segoe UI" pitchFamily="34" charset="0"/>
              <a:ea typeface="Segoe UI" pitchFamily="34" charset="0"/>
              <a:cs typeface="Segoe UI" pitchFamily="34" charset="0"/>
            </a:endParaRPr>
          </a:p>
          <a:p>
            <a:pPr lvl="0" defTabSz="457200">
              <a:spcBef>
                <a:spcPct val="20000"/>
              </a:spcBef>
              <a:buClr>
                <a:srgbClr val="0070C0"/>
              </a:buClr>
            </a:pPr>
            <a:r>
              <a:rPr lang="ru-RU" sz="3200" dirty="0" smtClean="0">
                <a:latin typeface="Segoe UI" pitchFamily="34" charset="0"/>
                <a:ea typeface="Segoe UI" pitchFamily="34" charset="0"/>
                <a:cs typeface="Segoe UI" pitchFamily="34" charset="0"/>
              </a:rPr>
              <a:t>и</a:t>
            </a:r>
            <a:r>
              <a:rPr lang="en-US" sz="3200" dirty="0" smtClean="0">
                <a:latin typeface="Segoe UI" pitchFamily="34" charset="0"/>
                <a:ea typeface="Segoe UI" pitchFamily="34" charset="0"/>
                <a:cs typeface="Segoe UI" pitchFamily="34" charset="0"/>
              </a:rPr>
              <a:t>…</a:t>
            </a:r>
            <a:endParaRPr lang="en-US" sz="3200" noProof="0" dirty="0" smtClean="0">
              <a:latin typeface="Segoe UI" pitchFamily="34" charset="0"/>
              <a:ea typeface="Segoe UI" pitchFamily="34" charset="0"/>
              <a:cs typeface="Segoe UI" pitchFamily="34" charset="0"/>
            </a:endParaRP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90" y="1519359"/>
            <a:ext cx="320055" cy="320055"/>
          </a:xfrm>
          <a:prstGeom prst="rect">
            <a:avLst/>
          </a:prstGeom>
          <a:noFill/>
          <a:ln>
            <a:noFill/>
          </a:ln>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90" y="2109909"/>
            <a:ext cx="320055" cy="320055"/>
          </a:xfrm>
          <a:prstGeom prst="rect">
            <a:avLst/>
          </a:prstGeom>
          <a:noFill/>
          <a:ln>
            <a:noFill/>
          </a:ln>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90" y="2681409"/>
            <a:ext cx="320055" cy="320055"/>
          </a:xfrm>
          <a:prstGeom prst="rect">
            <a:avLst/>
          </a:prstGeom>
          <a:noFill/>
          <a:ln>
            <a:noFill/>
          </a:ln>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90" y="3272124"/>
            <a:ext cx="320055" cy="320055"/>
          </a:xfrm>
          <a:prstGeom prst="rect">
            <a:avLst/>
          </a:prstGeom>
          <a:noFill/>
          <a:ln>
            <a:noFill/>
          </a:ln>
        </p:spPr>
      </p:pic>
      <p:sp>
        <p:nvSpPr>
          <p:cNvPr id="12" name="Content Placeholder 2"/>
          <p:cNvSpPr txBox="1">
            <a:spLocks/>
          </p:cNvSpPr>
          <p:nvPr/>
        </p:nvSpPr>
        <p:spPr>
          <a:xfrm>
            <a:off x="3306808" y="4394534"/>
            <a:ext cx="4394043" cy="1194520"/>
          </a:xfrm>
          <a:prstGeom prst="rect">
            <a:avLst/>
          </a:prstGeom>
        </p:spPr>
        <p:txBody>
          <a:bodyPr vert="horz" lIns="91440" tIns="45720" rIns="91440" bIns="45720" rtlCol="0">
            <a:noAutofit/>
          </a:bodyPr>
          <a:lstStyle/>
          <a:p>
            <a:pPr lvl="0" defTabSz="457200">
              <a:spcBef>
                <a:spcPct val="20000"/>
              </a:spcBef>
              <a:buClr>
                <a:srgbClr val="0070C0"/>
              </a:buClr>
            </a:pPr>
            <a:r>
              <a:rPr lang="ru-RU" sz="6000" noProof="0" dirty="0" smtClean="0">
                <a:latin typeface="Segoe UI" pitchFamily="34" charset="0"/>
                <a:ea typeface="Segoe UI" pitchFamily="34" charset="0"/>
                <a:cs typeface="Segoe UI" pitchFamily="34" charset="0"/>
              </a:rPr>
              <a:t>Это все!</a:t>
            </a:r>
            <a:endParaRPr lang="en-US" sz="6000" noProof="0" dirty="0" smtClean="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90663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anim calcmode="lin" valueType="num">
                                      <p:cBhvr>
                                        <p:cTn id="36" dur="500" fill="hold"/>
                                        <p:tgtEl>
                                          <p:spTgt spid="12"/>
                                        </p:tgtEl>
                                        <p:attrNameLst>
                                          <p:attrName>ppt_x</p:attrName>
                                        </p:attrNameLst>
                                      </p:cBhvr>
                                      <p:tavLst>
                                        <p:tav tm="0">
                                          <p:val>
                                            <p:strVal val="#ppt_x"/>
                                          </p:val>
                                        </p:tav>
                                        <p:tav tm="100000">
                                          <p:val>
                                            <p:strVal val="#ppt_x"/>
                                          </p:val>
                                        </p:tav>
                                      </p:tavLst>
                                    </p:anim>
                                    <p:anim calcmode="lin" valueType="num">
                                      <p:cBhvr>
                                        <p:cTn id="37"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2" grpId="0"/>
    </p:bldLst>
  </p:timing>
</p:sld>
</file>

<file path=ppt/theme/theme1.xml><?xml version="1.0" encoding="utf-8"?>
<a:theme xmlns:a="http://schemas.openxmlformats.org/drawingml/2006/main" name="TechEd_NA_2010_PPT_Template">
  <a:themeElements>
    <a:clrScheme name="Custom 4">
      <a:dk1>
        <a:srgbClr val="000000"/>
      </a:dk1>
      <a:lt1>
        <a:srgbClr val="FFFFFF"/>
      </a:lt1>
      <a:dk2>
        <a:srgbClr val="F37021"/>
      </a:dk2>
      <a:lt2>
        <a:srgbClr val="FDB913"/>
      </a:lt2>
      <a:accent1>
        <a:srgbClr val="5E2F7E"/>
      </a:accent1>
      <a:accent2>
        <a:srgbClr val="B72172"/>
      </a:accent2>
      <a:accent3>
        <a:srgbClr val="8CC63F"/>
      </a:accent3>
      <a:accent4>
        <a:srgbClr val="D6E032"/>
      </a:accent4>
      <a:accent5>
        <a:srgbClr val="0077B8"/>
      </a:accent5>
      <a:accent6>
        <a:srgbClr val="44C8F5"/>
      </a:accent6>
      <a:hlink>
        <a:srgbClr val="FFFF00"/>
      </a:hlink>
      <a:folHlink>
        <a:srgbClr val="F3EB4F"/>
      </a:folHlink>
    </a:clrScheme>
    <a:fontScheme name="Custom 50">
      <a:majorFont>
        <a:latin typeface="Calibri"/>
        <a:ea typeface=""/>
        <a:cs typeface=""/>
      </a:majorFont>
      <a:minorFont>
        <a:latin typeface="Calibr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3"/>
            </a:gs>
            <a:gs pos="86000">
              <a:schemeClr val="accent4"/>
            </a:gs>
          </a:gsLst>
          <a:lin ang="5400000" scaled="1"/>
          <a:tileRect/>
        </a:gradFill>
        <a:ln w="28575">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dirty="0" smtClean="0">
            <a:solidFill>
              <a:schemeClr val="bg1">
                <a:alpha val="99000"/>
              </a:schemeClr>
            </a:solidFill>
          </a:defRPr>
        </a:defPPr>
      </a:lstStyle>
      <a:style>
        <a:lnRef idx="3">
          <a:schemeClr val="lt1"/>
        </a:lnRef>
        <a:fillRef idx="1">
          <a:schemeClr val="accent1"/>
        </a:fillRef>
        <a:effectRef idx="1">
          <a:schemeClr val="accent1"/>
        </a:effectRef>
        <a:fontRef idx="minor">
          <a:schemeClr val="lt1"/>
        </a:fontRef>
      </a:style>
    </a:spDef>
    <a:txDef>
      <a:spPr/>
      <a:bodyPr vert="horz" wrap="square" lIns="0" tIns="0" rIns="0" bIns="0" rtlCol="0">
        <a:spAutoFit/>
      </a:bodyPr>
      <a:lstStyle>
        <a:defPPr marL="460375" marR="0" indent="-460375" algn="l" defTabSz="914363" rtl="0" eaLnBrk="1" fontAlgn="auto" latinLnBrk="0" hangingPunct="1">
          <a:lnSpc>
            <a:spcPct val="90000"/>
          </a:lnSpc>
          <a:spcBef>
            <a:spcPct val="20000"/>
          </a:spcBef>
          <a:spcAft>
            <a:spcPts val="0"/>
          </a:spcAft>
          <a:buClrTx/>
          <a:buSzPct val="100000"/>
          <a:tabLst/>
          <a:defRPr kumimoji="0" sz="2800" b="0" i="0" u="none" strike="noStrike" kern="1200" cap="none" spc="0" normalizeH="0" baseline="0" noProof="0" dirty="0" err="1" smtClean="0">
            <a:ln>
              <a:noFill/>
            </a:ln>
            <a:gradFill>
              <a:gsLst>
                <a:gs pos="0">
                  <a:schemeClr val="tx1"/>
                </a:gs>
                <a:gs pos="100000">
                  <a:schemeClr val="tx1"/>
                </a:gs>
              </a:gsLst>
              <a:lin ang="5400000" scaled="0"/>
            </a:gradFill>
            <a:effectLst/>
            <a:uLnTx/>
            <a:uFillTx/>
            <a:latin typeface="+mj-lt"/>
            <a:ea typeface="+mn-ea"/>
            <a:cs typeface="+mn-c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TechEd_NA_2010_PPT_Template</Template>
  <TotalTime>2268</TotalTime>
  <Words>1246</Words>
  <Application>Microsoft Office PowerPoint</Application>
  <PresentationFormat>Custom</PresentationFormat>
  <Paragraphs>260</Paragraphs>
  <Slides>24</Slides>
  <Notes>21</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TechEd_NA_2010_PPT_Template</vt:lpstr>
      <vt:lpstr>Windows Phone 7 Обзор возможностей новой платформы разработки </vt:lpstr>
      <vt:lpstr>Меняем правила игры Новый подход с WP7</vt:lpstr>
      <vt:lpstr>Оборудование </vt:lpstr>
      <vt:lpstr>Единая экосистема</vt:lpstr>
      <vt:lpstr>Где разработчики могут зарабатывать деньги</vt:lpstr>
      <vt:lpstr>Windows Phone 7 Marketplace An Overview</vt:lpstr>
      <vt:lpstr>Полная доступность</vt:lpstr>
      <vt:lpstr>Связь с пользователем</vt:lpstr>
      <vt:lpstr>Детали программы</vt:lpstr>
      <vt:lpstr>Бета-дистрибуция</vt:lpstr>
      <vt:lpstr>Портал разработчика</vt:lpstr>
      <vt:lpstr>Процесс публикации</vt:lpstr>
      <vt:lpstr>Критерии тестирования</vt:lpstr>
      <vt:lpstr>Разблокирование телефона для разработчика</vt:lpstr>
      <vt:lpstr>Две платформы разработки</vt:lpstr>
      <vt:lpstr>Silverlight на Windows Phone 7</vt:lpstr>
      <vt:lpstr>Разработка на «три экрана»</vt:lpstr>
      <vt:lpstr>Взаимодействие дизайнера и разработчика</vt:lpstr>
      <vt:lpstr>Microsoft Visual Studio 2010 Express for Windows Phone  Look and Feel </vt:lpstr>
      <vt:lpstr>Microsoft Expression Blend for Windows Phone  Look and Feel </vt:lpstr>
      <vt:lpstr>Marketplace  Цифры и статистика</vt:lpstr>
      <vt:lpstr>Что можно делать уже сейчас</vt:lpstr>
      <vt:lpstr>PowerPoint Presentation</vt:lpstr>
      <vt:lpstr> Спасибо за внимание! </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Phone 7</dc:title>
  <dc:subject>Mobile Software Forum</dc:subject>
  <dc:creator>Loke Uei Tan</dc:creator>
  <cp:lastModifiedBy>Marina</cp:lastModifiedBy>
  <cp:revision>92</cp:revision>
  <dcterms:created xsi:type="dcterms:W3CDTF">2010-05-03T19:22:57Z</dcterms:created>
  <dcterms:modified xsi:type="dcterms:W3CDTF">2011-03-31T20:12:30Z</dcterms:modified>
</cp:coreProperties>
</file>